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84" r:id="rId2"/>
    <p:sldId id="372" r:id="rId3"/>
    <p:sldId id="373" r:id="rId4"/>
    <p:sldId id="315" r:id="rId5"/>
    <p:sldId id="381" r:id="rId6"/>
    <p:sldId id="382" r:id="rId7"/>
    <p:sldId id="385" r:id="rId8"/>
    <p:sldId id="384" r:id="rId9"/>
    <p:sldId id="383" r:id="rId10"/>
    <p:sldId id="387" r:id="rId11"/>
    <p:sldId id="388" r:id="rId12"/>
    <p:sldId id="386" r:id="rId13"/>
    <p:sldId id="391" r:id="rId14"/>
    <p:sldId id="389" r:id="rId15"/>
    <p:sldId id="390" r:id="rId16"/>
    <p:sldId id="360" r:id="rId17"/>
    <p:sldId id="337" r:id="rId18"/>
    <p:sldId id="338" r:id="rId19"/>
    <p:sldId id="370" r:id="rId20"/>
    <p:sldId id="371" r:id="rId21"/>
    <p:sldId id="374" r:id="rId22"/>
    <p:sldId id="344" r:id="rId23"/>
    <p:sldId id="376" r:id="rId24"/>
    <p:sldId id="380" r:id="rId25"/>
    <p:sldId id="379" r:id="rId26"/>
    <p:sldId id="319" r:id="rId27"/>
    <p:sldId id="320" r:id="rId28"/>
    <p:sldId id="321" r:id="rId29"/>
    <p:sldId id="322" r:id="rId30"/>
    <p:sldId id="342" r:id="rId31"/>
    <p:sldId id="325" r:id="rId32"/>
    <p:sldId id="324" r:id="rId33"/>
    <p:sldId id="326" r:id="rId34"/>
    <p:sldId id="313" r:id="rId35"/>
    <p:sldId id="329" r:id="rId36"/>
    <p:sldId id="330" r:id="rId37"/>
    <p:sldId id="333" r:id="rId38"/>
    <p:sldId id="334" r:id="rId39"/>
    <p:sldId id="335" r:id="rId40"/>
    <p:sldId id="332" r:id="rId41"/>
    <p:sldId id="336" r:id="rId42"/>
    <p:sldId id="299" r:id="rId43"/>
    <p:sldId id="303" r:id="rId44"/>
    <p:sldId id="277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41" d="100"/>
          <a:sy n="141" d="100"/>
        </p:scale>
        <p:origin x="-128" y="-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09062-E9CF-0044-A8F2-6492630B0D79}" type="datetimeFigureOut">
              <a:rPr lang="en-US" smtClean="0"/>
              <a:t>3/21/16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EE33F5-B77F-4E4C-9BDD-999A49147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8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E33F5-B77F-4E4C-9BDD-999A491473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27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E33F5-B77F-4E4C-9BDD-999A491473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27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E33F5-B77F-4E4C-9BDD-999A491473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27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E33F5-B77F-4E4C-9BDD-999A491473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27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3/21/16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79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3/21/16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70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3/21/16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87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3/21/16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228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3/21/16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66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3/21/16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109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3/21/16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80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3/21/16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9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3/21/16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124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3/21/16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366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3/21/16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528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09DE22-BE64-F545-B19C-A324FCAF5A53}" type="datetimeFigureOut">
              <a:rPr lang="en-US" smtClean="0"/>
              <a:t>3/21/16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190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emf"/><Relationship Id="rId3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latin typeface="Arial"/>
                <a:cs typeface="Arial"/>
              </a:rPr>
              <a:t>Genetic mechanisms of YAA-mediating SLE acceleration</a:t>
            </a:r>
            <a:endParaRPr lang="en-US" sz="36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9252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en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855" y="2265563"/>
            <a:ext cx="3480230" cy="348023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SB genes and B6 genes</a:t>
            </a:r>
            <a:endParaRPr lang="en-US" sz="3200" b="1" baseline="30000" dirty="0"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00354" y="1384650"/>
            <a:ext cx="7782152" cy="720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 smtClean="0">
                <a:latin typeface="Arial"/>
                <a:cs typeface="Arial"/>
              </a:rPr>
              <a:t>SB genes: </a:t>
            </a:r>
            <a:r>
              <a:rPr lang="en-US" sz="1400" i="1" dirty="0" err="1" smtClean="0">
                <a:latin typeface="Arial"/>
                <a:cs typeface="Arial"/>
              </a:rPr>
              <a:t>dm</a:t>
            </a:r>
            <a:r>
              <a:rPr lang="en-US" sz="1400" dirty="0" smtClean="0">
                <a:latin typeface="Arial"/>
                <a:cs typeface="Arial"/>
              </a:rPr>
              <a:t> &gt; 0.9, 95% or more reads aligned to the SB allele, q-value 0.05 or less</a:t>
            </a:r>
            <a:endParaRPr lang="en-US" sz="1400" dirty="0">
              <a:latin typeface="Arial"/>
              <a:cs typeface="Arial"/>
            </a:endParaRP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 smtClean="0">
                <a:latin typeface="Arial"/>
                <a:cs typeface="Arial"/>
              </a:rPr>
              <a:t>B6 </a:t>
            </a:r>
            <a:r>
              <a:rPr lang="en-US" sz="1400" dirty="0">
                <a:latin typeface="Arial"/>
                <a:cs typeface="Arial"/>
              </a:rPr>
              <a:t>genes: </a:t>
            </a:r>
            <a:r>
              <a:rPr lang="en-US" sz="1400" i="1" dirty="0" err="1" smtClean="0">
                <a:latin typeface="Arial"/>
                <a:cs typeface="Arial"/>
              </a:rPr>
              <a:t>dm</a:t>
            </a:r>
            <a:r>
              <a:rPr lang="en-US" sz="1400" dirty="0" smtClean="0">
                <a:latin typeface="Arial"/>
                <a:cs typeface="Arial"/>
              </a:rPr>
              <a:t> &lt; -0.9, 95</a:t>
            </a:r>
            <a:r>
              <a:rPr lang="en-US" sz="1400" dirty="0">
                <a:latin typeface="Arial"/>
                <a:cs typeface="Arial"/>
              </a:rPr>
              <a:t>% or more reads aligned to the </a:t>
            </a:r>
            <a:r>
              <a:rPr lang="en-US" sz="1400" dirty="0" smtClean="0">
                <a:latin typeface="Arial"/>
                <a:cs typeface="Arial"/>
              </a:rPr>
              <a:t>B6 </a:t>
            </a:r>
            <a:r>
              <a:rPr lang="en-US" sz="1400" dirty="0">
                <a:latin typeface="Arial"/>
                <a:cs typeface="Arial"/>
              </a:rPr>
              <a:t>allele, q-value 0.05 or </a:t>
            </a:r>
            <a:r>
              <a:rPr lang="en-US" sz="1400" dirty="0" smtClean="0">
                <a:latin typeface="Arial"/>
                <a:cs typeface="Arial"/>
              </a:rPr>
              <a:t>less</a:t>
            </a:r>
          </a:p>
        </p:txBody>
      </p:sp>
    </p:spTree>
    <p:extLst>
      <p:ext uri="{BB962C8B-B14F-4D97-AF65-F5344CB8AC3E}">
        <p14:creationId xmlns:p14="http://schemas.microsoft.com/office/powerpoint/2010/main" val="3200677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en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943" y="1931484"/>
            <a:ext cx="4149532" cy="414953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YAA genes</a:t>
            </a:r>
            <a:endParaRPr lang="en-US" sz="3200" b="1" baseline="30000" dirty="0"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258766" y="1421235"/>
            <a:ext cx="5838474" cy="1043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 smtClean="0">
                <a:latin typeface="Arial"/>
                <a:cs typeface="Arial"/>
              </a:rPr>
              <a:t>Methods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>
                <a:latin typeface="Arial"/>
                <a:cs typeface="Arial"/>
              </a:rPr>
              <a:t>Merge the B6 and SB alleles for each gene</a:t>
            </a:r>
            <a:endParaRPr lang="en-US" sz="1400" dirty="0">
              <a:latin typeface="Arial"/>
              <a:cs typeface="Arial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i="1" dirty="0" err="1">
                <a:latin typeface="Arial"/>
                <a:cs typeface="Arial"/>
              </a:rPr>
              <a:t>t</a:t>
            </a:r>
            <a:r>
              <a:rPr lang="en-US" sz="1400" i="1" dirty="0" err="1" smtClean="0">
                <a:latin typeface="Arial"/>
                <a:cs typeface="Arial"/>
              </a:rPr>
              <a:t>test</a:t>
            </a:r>
            <a:r>
              <a:rPr lang="en-US" sz="1400" dirty="0" smtClean="0">
                <a:latin typeface="Arial"/>
                <a:cs typeface="Arial"/>
              </a:rPr>
              <a:t> on log2(</a:t>
            </a:r>
            <a:r>
              <a:rPr lang="en-US" sz="1400" dirty="0" err="1" smtClean="0">
                <a:latin typeface="Arial"/>
                <a:cs typeface="Arial"/>
              </a:rPr>
              <a:t>tpm</a:t>
            </a:r>
            <a:r>
              <a:rPr lang="en-US" sz="1400" dirty="0" smtClean="0">
                <a:latin typeface="Arial"/>
                <a:cs typeface="Arial"/>
              </a:rPr>
              <a:t>) between BXSB and BXSB/B6Y samples (4 and 3)</a:t>
            </a:r>
            <a:endParaRPr lang="en-US" sz="140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6715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Which gene group matters?</a:t>
            </a:r>
            <a:endParaRPr lang="en-US" sz="3200" b="1" baseline="30000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303627"/>
            <a:ext cx="8405342" cy="136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 smtClean="0">
                <a:latin typeface="Arial"/>
                <a:cs typeface="Arial"/>
              </a:rPr>
              <a:t>Presumably, SB and B6 genes produced different proteins, while </a:t>
            </a:r>
            <a:r>
              <a:rPr lang="en-US" sz="1600" dirty="0" smtClean="0">
                <a:latin typeface="Arial"/>
                <a:cs typeface="Arial"/>
              </a:rPr>
              <a:t>YAA genes led to different amounts of the relevant proteins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 smtClean="0">
                <a:latin typeface="Arial"/>
                <a:cs typeface="Arial"/>
              </a:rPr>
              <a:t>409 overlaps between YAA and SB genes: they </a:t>
            </a:r>
            <a:r>
              <a:rPr lang="en-US" sz="1600" dirty="0" smtClean="0">
                <a:latin typeface="Arial"/>
                <a:cs typeface="Arial"/>
              </a:rPr>
              <a:t>produced the </a:t>
            </a:r>
            <a:r>
              <a:rPr lang="en-US" sz="1600" dirty="0" smtClean="0">
                <a:latin typeface="Arial"/>
                <a:cs typeface="Arial"/>
              </a:rPr>
              <a:t>SB proteins, the protein amounts were further modulated by the extra YAA copy in BXSB Y-chromosome</a:t>
            </a:r>
            <a:endParaRPr lang="en-US" sz="1600" dirty="0" smtClean="0">
              <a:latin typeface="Arial"/>
              <a:cs typeface="Arial"/>
            </a:endParaRPr>
          </a:p>
        </p:txBody>
      </p:sp>
      <p:pic>
        <p:nvPicPr>
          <p:cNvPr id="2" name="Picture 1" descr="Screen Shot 2016-03-21 at 5.40.57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"/>
          <a:stretch/>
        </p:blipFill>
        <p:spPr>
          <a:xfrm>
            <a:off x="117091" y="2874662"/>
            <a:ext cx="8972874" cy="295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272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The potential master regulators</a:t>
            </a:r>
            <a:endParaRPr lang="en-US" sz="3200" b="1" baseline="30000" dirty="0">
              <a:latin typeface="Arial"/>
              <a:cs typeface="Arial"/>
            </a:endParaRPr>
          </a:p>
        </p:txBody>
      </p:sp>
      <p:pic>
        <p:nvPicPr>
          <p:cNvPr id="3" name="Picture 2" descr="gene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4" b="10294"/>
          <a:stretch/>
        </p:blipFill>
        <p:spPr>
          <a:xfrm>
            <a:off x="822138" y="1125905"/>
            <a:ext cx="6858000" cy="545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785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WES of BXSB</a:t>
            </a:r>
            <a:endParaRPr lang="en-US" sz="3200" b="1" baseline="30000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8459" y="1303627"/>
            <a:ext cx="8027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 smtClean="0">
                <a:latin typeface="Arial"/>
                <a:cs typeface="Arial"/>
              </a:rPr>
              <a:t>Define the SB and B6 genes from WES of BXSB</a:t>
            </a:r>
            <a:endParaRPr lang="en-US" sz="1600" dirty="0" smtClean="0">
              <a:latin typeface="Arial"/>
              <a:cs typeface="Arial"/>
            </a:endParaRPr>
          </a:p>
        </p:txBody>
      </p:sp>
      <p:pic>
        <p:nvPicPr>
          <p:cNvPr id="7" name="Picture 6" descr="his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911" y="2017355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28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en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072" y="2329549"/>
            <a:ext cx="4106582" cy="410658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WES of BXSB</a:t>
            </a:r>
            <a:endParaRPr lang="en-US" sz="3200" b="1" baseline="30000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8459" y="1303627"/>
            <a:ext cx="8027063" cy="102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en-US" sz="1600" dirty="0" smtClean="0">
                <a:latin typeface="Arial"/>
                <a:cs typeface="Arial"/>
              </a:rPr>
              <a:t>Explain the inconsistency between the RNA-</a:t>
            </a:r>
            <a:r>
              <a:rPr lang="en-US" sz="1600" dirty="0" err="1" smtClean="0">
                <a:latin typeface="Arial"/>
                <a:cs typeface="Arial"/>
              </a:rPr>
              <a:t>seq</a:t>
            </a:r>
            <a:r>
              <a:rPr lang="en-US" sz="1600" dirty="0" smtClean="0">
                <a:latin typeface="Arial"/>
                <a:cs typeface="Arial"/>
              </a:rPr>
              <a:t> and WES of BXSB</a:t>
            </a:r>
          </a:p>
          <a:p>
            <a:pPr marL="742950" lvl="1" indent="-285750">
              <a:lnSpc>
                <a:spcPct val="140000"/>
              </a:lnSpc>
              <a:buFont typeface="Arial"/>
              <a:buChar char="•"/>
            </a:pPr>
            <a:r>
              <a:rPr lang="en-US" sz="1400" dirty="0" smtClean="0">
                <a:latin typeface="Arial"/>
                <a:cs typeface="Arial"/>
              </a:rPr>
              <a:t>WES specific genes are likely non-expressed genes</a:t>
            </a:r>
          </a:p>
          <a:p>
            <a:pPr marL="742950" lvl="1" indent="-285750">
              <a:lnSpc>
                <a:spcPct val="140000"/>
              </a:lnSpc>
              <a:buFont typeface="Arial"/>
              <a:buChar char="•"/>
            </a:pPr>
            <a:r>
              <a:rPr lang="en-US" sz="1400" dirty="0" smtClean="0">
                <a:latin typeface="Arial"/>
                <a:cs typeface="Arial"/>
              </a:rPr>
              <a:t>RNA specific genes? (use IGV to visualize the regions)</a:t>
            </a:r>
            <a:endParaRPr lang="en-US" sz="140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6145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259012"/>
            <a:ext cx="8229600" cy="839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latin typeface="Arial"/>
                <a:cs typeface="Arial"/>
              </a:rPr>
              <a:t>Introduction of BXSB mouse strain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6467" y="3843807"/>
            <a:ext cx="8223292" cy="1690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Arial"/>
                <a:cs typeface="Arial"/>
              </a:rPr>
              <a:t>BXSB </a:t>
            </a:r>
            <a:r>
              <a:rPr lang="en-US" sz="1400" dirty="0" smtClean="0">
                <a:latin typeface="Arial"/>
                <a:cs typeface="Arial"/>
              </a:rPr>
              <a:t>is an </a:t>
            </a:r>
            <a:r>
              <a:rPr lang="en-US" sz="1400" dirty="0">
                <a:latin typeface="Arial"/>
                <a:cs typeface="Arial"/>
              </a:rPr>
              <a:t>inbred </a:t>
            </a:r>
            <a:r>
              <a:rPr lang="en-US" sz="1400" dirty="0" smtClean="0">
                <a:latin typeface="Arial"/>
                <a:cs typeface="Arial"/>
              </a:rPr>
              <a:t>strain by intercrossing progenies of B6 females to SB male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 smtClean="0">
                <a:latin typeface="Arial"/>
                <a:cs typeface="Arial"/>
              </a:rPr>
              <a:t>BXSB autosomes are mosaic of B6 and SB, BXSB sex chromosomes are illustrated as above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b="1" dirty="0" err="1" smtClean="0">
                <a:latin typeface="Arial"/>
                <a:cs typeface="Arial"/>
              </a:rPr>
              <a:t>Yaa</a:t>
            </a:r>
            <a:r>
              <a:rPr lang="en-US" sz="1400" b="1" dirty="0" smtClean="0">
                <a:latin typeface="Arial"/>
                <a:cs typeface="Arial"/>
              </a:rPr>
              <a:t> mutation in SB: </a:t>
            </a:r>
            <a:r>
              <a:rPr lang="en-US" sz="1400" dirty="0">
                <a:latin typeface="Arial"/>
                <a:cs typeface="Arial"/>
              </a:rPr>
              <a:t>translocation from </a:t>
            </a:r>
            <a:r>
              <a:rPr lang="en-US" sz="1400" dirty="0" err="1">
                <a:latin typeface="Arial"/>
                <a:cs typeface="Arial"/>
              </a:rPr>
              <a:t>telomeric</a:t>
            </a:r>
            <a:r>
              <a:rPr lang="en-US" sz="1400" dirty="0">
                <a:latin typeface="Arial"/>
                <a:cs typeface="Arial"/>
              </a:rPr>
              <a:t> end of the </a:t>
            </a:r>
            <a:r>
              <a:rPr lang="en-US" sz="1400" dirty="0" smtClean="0">
                <a:latin typeface="Arial"/>
                <a:cs typeface="Arial"/>
              </a:rPr>
              <a:t>X onto </a:t>
            </a:r>
            <a:r>
              <a:rPr lang="en-US" sz="1400" dirty="0">
                <a:latin typeface="Arial"/>
                <a:cs typeface="Arial"/>
              </a:rPr>
              <a:t>the </a:t>
            </a:r>
            <a:r>
              <a:rPr lang="en-US" sz="1400" dirty="0" smtClean="0">
                <a:latin typeface="Arial"/>
                <a:cs typeface="Arial"/>
              </a:rPr>
              <a:t>Y chromosome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 err="1" smtClean="0">
                <a:latin typeface="Arial"/>
                <a:cs typeface="Arial"/>
              </a:rPr>
              <a:t>Yaa</a:t>
            </a:r>
            <a:r>
              <a:rPr lang="en-US" sz="1400" dirty="0" smtClean="0">
                <a:latin typeface="Arial"/>
                <a:cs typeface="Arial"/>
              </a:rPr>
              <a:t> locus and BXSB genomic background both relevant to SLE development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 smtClean="0">
                <a:latin typeface="Arial"/>
                <a:cs typeface="Arial"/>
              </a:rPr>
              <a:t>Genetic mechanisms are not clear</a:t>
            </a:r>
          </a:p>
        </p:txBody>
      </p:sp>
      <p:sp>
        <p:nvSpPr>
          <p:cNvPr id="2" name="Rectangle 1"/>
          <p:cNvSpPr/>
          <p:nvPr/>
        </p:nvSpPr>
        <p:spPr>
          <a:xfrm>
            <a:off x="6688667" y="2214038"/>
            <a:ext cx="1100666" cy="177801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PAR (B6)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93733" y="2214038"/>
            <a:ext cx="1735666" cy="177801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YAA (B6)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47333" y="2214038"/>
            <a:ext cx="2887134" cy="177801"/>
          </a:xfrm>
          <a:prstGeom prst="rect">
            <a:avLst/>
          </a:prstGeom>
          <a:gradFill flip="none" rotWithShape="1">
            <a:gsLst>
              <a:gs pos="64000">
                <a:schemeClr val="bg1">
                  <a:lumMod val="75000"/>
                </a:schemeClr>
              </a:gs>
              <a:gs pos="0">
                <a:srgbClr val="FFFFFF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Chromosome Y (C3H)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688667" y="2738960"/>
            <a:ext cx="1100666" cy="177801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PAR (B6)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893733" y="2738960"/>
            <a:ext cx="1735666" cy="177801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YAA (B6)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2738960"/>
            <a:ext cx="4834467" cy="177801"/>
          </a:xfrm>
          <a:prstGeom prst="rect">
            <a:avLst/>
          </a:prstGeom>
          <a:gradFill flip="none" rotWithShape="1">
            <a:gsLst>
              <a:gs pos="64000">
                <a:schemeClr val="bg1">
                  <a:lumMod val="75000"/>
                </a:schemeClr>
              </a:gs>
              <a:gs pos="0">
                <a:srgbClr val="FFFFFF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Chromosome X (B6)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859867" y="1769538"/>
            <a:ext cx="0" cy="1617134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809063" y="1780248"/>
            <a:ext cx="10161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rgbClr val="FF0000"/>
                </a:solidFill>
                <a:latin typeface="Bookman Old Style"/>
                <a:cs typeface="Bookman Old Style"/>
              </a:rPr>
              <a:t>breakpoint</a:t>
            </a:r>
            <a:endParaRPr lang="en-US" sz="1200" i="1" dirty="0">
              <a:solidFill>
                <a:srgbClr val="FF0000"/>
              </a:solidFill>
              <a:latin typeface="Bookman Old Style"/>
              <a:cs typeface="Bookman Old Style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1947333" y="2396071"/>
            <a:ext cx="5842000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0" y="2916761"/>
            <a:ext cx="7789333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7323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12"/>
            <a:ext cx="8229600" cy="839412"/>
          </a:xfrm>
        </p:spPr>
        <p:txBody>
          <a:bodyPr>
            <a:normAutofit fontScale="90000"/>
          </a:bodyPr>
          <a:lstStyle/>
          <a:p>
            <a:r>
              <a:rPr lang="en-US" sz="2800" b="1" dirty="0" err="1" smtClean="0">
                <a:latin typeface="Arial"/>
                <a:cs typeface="Arial"/>
              </a:rPr>
              <a:t>Yaa</a:t>
            </a:r>
            <a:r>
              <a:rPr lang="en-US" sz="2800" b="1" dirty="0" smtClean="0">
                <a:latin typeface="Arial"/>
                <a:cs typeface="Arial"/>
              </a:rPr>
              <a:t> context: 10 </a:t>
            </a:r>
            <a:r>
              <a:rPr lang="en-US" sz="2800" b="1" dirty="0" err="1">
                <a:latin typeface="Arial"/>
                <a:cs typeface="Arial"/>
              </a:rPr>
              <a:t>M</a:t>
            </a:r>
            <a:r>
              <a:rPr lang="en-US" sz="2800" b="1" dirty="0" err="1" smtClean="0">
                <a:latin typeface="Arial"/>
                <a:cs typeface="Arial"/>
              </a:rPr>
              <a:t>bp</a:t>
            </a:r>
            <a:r>
              <a:rPr lang="en-US" sz="2800" b="1" dirty="0" smtClean="0">
                <a:latin typeface="Arial"/>
                <a:cs typeface="Arial"/>
              </a:rPr>
              <a:t> </a:t>
            </a:r>
            <a:r>
              <a:rPr lang="en-US" sz="2800" b="1" dirty="0" err="1" smtClean="0">
                <a:latin typeface="Arial"/>
                <a:cs typeface="Arial"/>
              </a:rPr>
              <a:t>telomeric</a:t>
            </a:r>
            <a:r>
              <a:rPr lang="en-US" sz="2800" b="1" dirty="0" smtClean="0">
                <a:latin typeface="Arial"/>
                <a:cs typeface="Arial"/>
              </a:rPr>
              <a:t> end of X chromosome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6" name="Picture 5" descr="ya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7924"/>
            <a:ext cx="9144000" cy="304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627" y="4541279"/>
            <a:ext cx="8305967" cy="720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b="1" dirty="0" smtClean="0">
                <a:solidFill>
                  <a:srgbClr val="000000"/>
                </a:solidFill>
                <a:latin typeface="Arial"/>
                <a:cs typeface="Arial"/>
              </a:rPr>
              <a:t>PAR</a:t>
            </a:r>
            <a:r>
              <a:rPr lang="en-US" sz="1400" b="1" dirty="0" smtClean="0">
                <a:latin typeface="Arial"/>
                <a:cs typeface="Arial"/>
              </a:rPr>
              <a:t>: </a:t>
            </a:r>
            <a:r>
              <a:rPr lang="en-US" sz="1400" dirty="0">
                <a:latin typeface="Arial"/>
                <a:cs typeface="Arial"/>
              </a:rPr>
              <a:t>p</a:t>
            </a:r>
            <a:r>
              <a:rPr lang="en-US" sz="1400" dirty="0" smtClean="0">
                <a:latin typeface="Arial"/>
                <a:cs typeface="Arial"/>
              </a:rPr>
              <a:t>seudo-autosome </a:t>
            </a:r>
            <a:r>
              <a:rPr lang="en-US" sz="1400" dirty="0">
                <a:latin typeface="Arial"/>
                <a:cs typeface="Arial"/>
              </a:rPr>
              <a:t>region of chromosome X and Y pair and recombine during </a:t>
            </a:r>
            <a:r>
              <a:rPr lang="en-US" sz="1400" dirty="0" smtClean="0">
                <a:latin typeface="Arial"/>
                <a:cs typeface="Arial"/>
              </a:rPr>
              <a:t>meiosis (0.96 and 0.90 </a:t>
            </a:r>
            <a:r>
              <a:rPr lang="en-US" sz="1400" dirty="0" err="1" smtClean="0">
                <a:latin typeface="Arial"/>
                <a:cs typeface="Arial"/>
              </a:rPr>
              <a:t>Mbp</a:t>
            </a:r>
            <a:r>
              <a:rPr lang="en-US" sz="1400" dirty="0" smtClean="0">
                <a:latin typeface="Arial"/>
                <a:cs typeface="Arial"/>
              </a:rPr>
              <a:t>)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97009" y="2866379"/>
            <a:ext cx="767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FF0000"/>
                </a:solidFill>
                <a:latin typeface="Bookman Old Style"/>
                <a:cs typeface="Bookman Old Style"/>
              </a:rPr>
              <a:t>PAR</a:t>
            </a:r>
            <a:endParaRPr lang="en-US" sz="2000" i="1" dirty="0">
              <a:solidFill>
                <a:srgbClr val="FF0000"/>
              </a:solidFill>
              <a:latin typeface="Bookman Old Style"/>
              <a:cs typeface="Bookman Old Style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859136" y="1724790"/>
            <a:ext cx="0" cy="3143822"/>
          </a:xfrm>
          <a:prstGeom prst="line">
            <a:avLst/>
          </a:prstGeom>
          <a:ln w="635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067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ya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6481"/>
            <a:ext cx="9144000" cy="304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80382" y="2866379"/>
            <a:ext cx="767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FF0000"/>
                </a:solidFill>
                <a:latin typeface="Bookman Old Style"/>
                <a:cs typeface="Bookman Old Style"/>
              </a:rPr>
              <a:t>PAR</a:t>
            </a:r>
            <a:endParaRPr lang="en-US" sz="2000" i="1" dirty="0">
              <a:solidFill>
                <a:srgbClr val="FF0000"/>
              </a:solidFill>
              <a:latin typeface="Bookman Old Style"/>
              <a:cs typeface="Bookman Old Style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59012"/>
            <a:ext cx="8229600" cy="839412"/>
          </a:xfrm>
        </p:spPr>
        <p:txBody>
          <a:bodyPr>
            <a:normAutofit fontScale="90000"/>
          </a:bodyPr>
          <a:lstStyle/>
          <a:p>
            <a:r>
              <a:rPr lang="en-US" sz="2800" b="1" dirty="0" err="1" smtClean="0">
                <a:latin typeface="Arial"/>
                <a:cs typeface="Arial"/>
              </a:rPr>
              <a:t>Yaa</a:t>
            </a:r>
            <a:r>
              <a:rPr lang="en-US" sz="2800" b="1" dirty="0" smtClean="0">
                <a:latin typeface="Arial"/>
                <a:cs typeface="Arial"/>
              </a:rPr>
              <a:t> context: 10 </a:t>
            </a:r>
            <a:r>
              <a:rPr lang="en-US" sz="2800" b="1" dirty="0" err="1">
                <a:latin typeface="Arial"/>
                <a:cs typeface="Arial"/>
              </a:rPr>
              <a:t>M</a:t>
            </a:r>
            <a:r>
              <a:rPr lang="en-US" sz="2800" b="1" dirty="0" err="1" smtClean="0">
                <a:latin typeface="Arial"/>
                <a:cs typeface="Arial"/>
              </a:rPr>
              <a:t>bp</a:t>
            </a:r>
            <a:r>
              <a:rPr lang="en-US" sz="2800" b="1" dirty="0" smtClean="0">
                <a:latin typeface="Arial"/>
                <a:cs typeface="Arial"/>
              </a:rPr>
              <a:t> </a:t>
            </a:r>
            <a:r>
              <a:rPr lang="en-US" sz="2800" b="1" dirty="0" err="1" smtClean="0">
                <a:latin typeface="Arial"/>
                <a:cs typeface="Arial"/>
              </a:rPr>
              <a:t>telomeric</a:t>
            </a:r>
            <a:r>
              <a:rPr lang="en-US" sz="2800" b="1" dirty="0" smtClean="0">
                <a:latin typeface="Arial"/>
                <a:cs typeface="Arial"/>
              </a:rPr>
              <a:t> end of Y chromosome</a:t>
            </a:r>
            <a:endParaRPr lang="en-US" sz="28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0274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8"/>
            <a:ext cx="8229600" cy="912367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Genomic differences of B6 and BXSB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3" name="Picture 2" descr="genom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246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Manuscript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Figure 1. Genetic variations of BXSB</a:t>
            </a:r>
          </a:p>
          <a:p>
            <a:r>
              <a:rPr lang="en-US" dirty="0"/>
              <a:t>SB strain </a:t>
            </a:r>
            <a:r>
              <a:rPr lang="en-US" dirty="0" smtClean="0"/>
              <a:t>mutations</a:t>
            </a:r>
          </a:p>
          <a:p>
            <a:r>
              <a:rPr lang="en-US" dirty="0" smtClean="0"/>
              <a:t>BXSB and BXSB_b6y (total spleen)</a:t>
            </a:r>
          </a:p>
          <a:p>
            <a:r>
              <a:rPr lang="en-US" dirty="0" smtClean="0"/>
              <a:t>Cell types</a:t>
            </a:r>
          </a:p>
          <a:p>
            <a:r>
              <a:rPr lang="en-US" dirty="0" smtClean="0"/>
              <a:t>Tlr7</a:t>
            </a:r>
          </a:p>
          <a:p>
            <a:r>
              <a:rPr lang="en-US" dirty="0" smtClean="0"/>
              <a:t>Metabolic process</a:t>
            </a:r>
          </a:p>
          <a:p>
            <a:r>
              <a:rPr lang="en-US" dirty="0" smtClean="0"/>
              <a:t>microRNA (</a:t>
            </a:r>
            <a:r>
              <a:rPr lang="en-US" dirty="0" err="1" smtClean="0"/>
              <a:t>cs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Yaa</a:t>
            </a:r>
            <a:r>
              <a:rPr lang="en-US" dirty="0" smtClean="0"/>
              <a:t> locus boundary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936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Predict variant’s effect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3" name="Picture 2" descr="so.sta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482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381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Which gene has variation? How many?</a:t>
            </a:r>
            <a:endParaRPr lang="en-US" sz="28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0171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RNA sequencing on BXSB and BXSB</a:t>
            </a:r>
            <a:r>
              <a:rPr lang="en-US" sz="3200" b="1" baseline="30000" dirty="0" smtClean="0">
                <a:latin typeface="Arial"/>
                <a:cs typeface="Arial"/>
              </a:rPr>
              <a:t>B6Y</a:t>
            </a:r>
            <a:endParaRPr lang="en-US" sz="3200" b="1" baseline="30000" dirty="0"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10287" y="1384650"/>
            <a:ext cx="7782152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BXSB.B6Y by breeding BXSB female with B6 male, so BXSB Y was replaced by B6 Y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Samples: Splenic cells from 10 week old BXSB and BXSB.B6Y (3 and 4, all males)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Pipeline: </a:t>
            </a:r>
            <a:r>
              <a:rPr lang="en-US" sz="1200" dirty="0" err="1" smtClean="0">
                <a:latin typeface="Arial"/>
                <a:cs typeface="Arial"/>
              </a:rPr>
              <a:t>fastq</a:t>
            </a:r>
            <a:r>
              <a:rPr lang="en-US" sz="1200" dirty="0" smtClean="0">
                <a:latin typeface="Arial"/>
                <a:cs typeface="Arial"/>
              </a:rPr>
              <a:t> were trimmed with </a:t>
            </a:r>
            <a:r>
              <a:rPr lang="en-US" sz="1200" dirty="0" err="1" smtClean="0">
                <a:latin typeface="Arial"/>
                <a:cs typeface="Arial"/>
              </a:rPr>
              <a:t>Trimmomatic</a:t>
            </a:r>
            <a:r>
              <a:rPr lang="en-US" sz="1200" dirty="0" smtClean="0">
                <a:latin typeface="Arial"/>
                <a:cs typeface="Arial"/>
              </a:rPr>
              <a:t>, reads were aligned to BXSB pseudo-</a:t>
            </a:r>
            <a:r>
              <a:rPr lang="en-US" sz="1200" dirty="0" err="1" smtClean="0">
                <a:latin typeface="Arial"/>
                <a:cs typeface="Arial"/>
              </a:rPr>
              <a:t>transcriptome</a:t>
            </a:r>
            <a:r>
              <a:rPr lang="en-US" sz="1200" dirty="0" smtClean="0">
                <a:latin typeface="Arial"/>
                <a:cs typeface="Arial"/>
              </a:rPr>
              <a:t> with Bowtie, gene expression levels were estimated with RSEM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29" name="Picture 28" descr="pipe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03" y="2192053"/>
            <a:ext cx="6310046" cy="3943779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610287" y="5810999"/>
            <a:ext cx="6539852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Aligning to BXSB pseudo-genome increases alignment rate by approximately 1%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Is the 1% difference in alignment rates causing different estimations on gene expression?  </a:t>
            </a:r>
            <a:endParaRPr lang="en-US"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1237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Gene expression levels by aligning to either </a:t>
            </a:r>
            <a:r>
              <a:rPr lang="en-US" sz="3200" b="1" dirty="0" err="1" smtClean="0">
                <a:latin typeface="Arial"/>
                <a:cs typeface="Arial"/>
              </a:rPr>
              <a:t>transcriptome</a:t>
            </a:r>
            <a:endParaRPr lang="en-US" sz="3200" b="1" baseline="30000" dirty="0">
              <a:latin typeface="Arial"/>
              <a:cs typeface="Arial"/>
            </a:endParaRPr>
          </a:p>
        </p:txBody>
      </p:sp>
      <p:pic>
        <p:nvPicPr>
          <p:cNvPr id="29" name="Picture 28" descr="pipe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99" y="1596219"/>
            <a:ext cx="6310046" cy="3943779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942583" y="5215165"/>
            <a:ext cx="6539852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Aligning to BXSB pseudo-genome increases alignment rate by approximately 1%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Genes that aligned differently? </a:t>
            </a:r>
            <a:endParaRPr lang="en-US"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1701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51" y="1127571"/>
            <a:ext cx="4987119" cy="393332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Genes that aligned differently to the B6 and BXSB genomes</a:t>
            </a:r>
            <a:endParaRPr lang="en-US" sz="3200" b="1" baseline="3000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04815" y="2124780"/>
            <a:ext cx="3685483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X: sum of BXSB and B6 alignments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Y: differences of BXSB and B6 alignments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Minimal TPM 8</a:t>
            </a:r>
          </a:p>
        </p:txBody>
      </p:sp>
      <p:pic>
        <p:nvPicPr>
          <p:cNvPr id="2" name="Picture 1" descr="Screen Shot 2016-03-15 at 2.08.4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02832"/>
            <a:ext cx="9144000" cy="86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138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Two sources of BXSB variants: Sanger and JAX/</a:t>
            </a:r>
            <a:r>
              <a:rPr lang="en-US" sz="3200" b="1" dirty="0" err="1" smtClean="0">
                <a:latin typeface="Arial"/>
                <a:cs typeface="Arial"/>
              </a:rPr>
              <a:t>wes</a:t>
            </a:r>
            <a:endParaRPr lang="en-US" sz="3200" b="1" baseline="30000" dirty="0"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43337" y="3915493"/>
            <a:ext cx="6539852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15083 coding variants from JAX/</a:t>
            </a:r>
            <a:r>
              <a:rPr lang="en-US" sz="1200" dirty="0" err="1" smtClean="0">
                <a:latin typeface="Arial"/>
                <a:cs typeface="Arial"/>
              </a:rPr>
              <a:t>wes</a:t>
            </a:r>
            <a:r>
              <a:rPr lang="en-US" sz="1200" dirty="0" smtClean="0">
                <a:latin typeface="Arial"/>
                <a:cs typeface="Arial"/>
              </a:rPr>
              <a:t>, and 16707 coding variants from Sanger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12441 shared coding variants (75% of Sanger and 82% of JAX/</a:t>
            </a:r>
            <a:r>
              <a:rPr lang="en-US" sz="1200" dirty="0" err="1" smtClean="0">
                <a:latin typeface="Arial"/>
                <a:cs typeface="Arial"/>
              </a:rPr>
              <a:t>wes</a:t>
            </a:r>
            <a:r>
              <a:rPr lang="en-US" sz="1200" dirty="0" smtClean="0">
                <a:latin typeface="Arial"/>
                <a:cs typeface="Arial"/>
              </a:rPr>
              <a:t>)</a:t>
            </a:r>
          </a:p>
        </p:txBody>
      </p:sp>
      <p:pic>
        <p:nvPicPr>
          <p:cNvPr id="2" name="Picture 1" descr="Screen Shot 2016-03-15 at 1.52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18" y="2010317"/>
            <a:ext cx="6339906" cy="152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23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Outlier genes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46010" y="5652514"/>
            <a:ext cx="807734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err="1" smtClean="0">
                <a:latin typeface="Arial"/>
                <a:cs typeface="Arial"/>
              </a:rPr>
              <a:t>Igkc</a:t>
            </a:r>
            <a:r>
              <a:rPr lang="en-US" sz="1200" dirty="0" smtClean="0">
                <a:latin typeface="Arial"/>
                <a:cs typeface="Arial"/>
              </a:rPr>
              <a:t> and Ighg2c are both annotated for Immunoglobulin (</a:t>
            </a:r>
            <a:r>
              <a:rPr lang="en-US" sz="1200" dirty="0" err="1" smtClean="0">
                <a:latin typeface="Arial"/>
                <a:cs typeface="Arial"/>
              </a:rPr>
              <a:t>Ig</a:t>
            </a:r>
            <a:r>
              <a:rPr lang="en-US" sz="1200" dirty="0" smtClean="0">
                <a:latin typeface="Arial"/>
                <a:cs typeface="Arial"/>
              </a:rPr>
              <a:t>) and T-cell receptor (</a:t>
            </a:r>
            <a:r>
              <a:rPr lang="en-US" sz="1200" dirty="0" err="1" smtClean="0">
                <a:latin typeface="Arial"/>
                <a:cs typeface="Arial"/>
              </a:rPr>
              <a:t>TcR</a:t>
            </a:r>
            <a:r>
              <a:rPr lang="en-US" sz="1200" dirty="0" smtClean="0">
                <a:latin typeface="Arial"/>
                <a:cs typeface="Arial"/>
              </a:rPr>
              <a:t>)</a:t>
            </a:r>
            <a:r>
              <a:rPr lang="en-US" sz="1200" dirty="0">
                <a:latin typeface="Arial"/>
                <a:cs typeface="Arial"/>
              </a:rPr>
              <a:t> </a:t>
            </a:r>
            <a:r>
              <a:rPr lang="en-US" sz="1200" dirty="0" err="1" smtClean="0">
                <a:latin typeface="Arial"/>
                <a:cs typeface="Arial"/>
              </a:rPr>
              <a:t>Igkc</a:t>
            </a:r>
            <a:r>
              <a:rPr lang="en-US" sz="1200" dirty="0" smtClean="0">
                <a:latin typeface="Arial"/>
                <a:cs typeface="Arial"/>
              </a:rPr>
              <a:t> high and twice more in BXSB. Ighg2c higher in BXSB.B6Y. What are they doing? </a:t>
            </a:r>
          </a:p>
        </p:txBody>
      </p:sp>
      <p:pic>
        <p:nvPicPr>
          <p:cNvPr id="3" name="Picture 2" descr="Igk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253" y="865549"/>
            <a:ext cx="5220330" cy="3915248"/>
          </a:xfrm>
          <a:prstGeom prst="rect">
            <a:avLst/>
          </a:prstGeom>
        </p:spPr>
      </p:pic>
      <p:pic>
        <p:nvPicPr>
          <p:cNvPr id="8" name="Picture 7" descr="Screen Shot 2015-08-13 at 5.04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63" y="4253353"/>
            <a:ext cx="7440639" cy="131556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62662" y="5289574"/>
            <a:ext cx="7518139" cy="27934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63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Outlier genes</a:t>
            </a:r>
            <a:endParaRPr lang="en-US" sz="3200" b="1" dirty="0">
              <a:latin typeface="Arial"/>
              <a:cs typeface="Arial"/>
            </a:endParaRPr>
          </a:p>
        </p:txBody>
      </p:sp>
      <p:pic>
        <p:nvPicPr>
          <p:cNvPr id="3" name="Picture 2" descr="dat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38" y="1210548"/>
            <a:ext cx="6192261" cy="464419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97000" y="5610179"/>
            <a:ext cx="6214533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I took off the outlier genes and re-normalize the TPM for downstream analysis. </a:t>
            </a:r>
            <a:endParaRPr lang="en-US"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9973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T</a:t>
            </a:r>
            <a:r>
              <a:rPr lang="en-US" sz="3200" b="1" dirty="0" smtClean="0">
                <a:latin typeface="Arial"/>
                <a:cs typeface="Arial"/>
              </a:rPr>
              <a:t>ranscriptional processes in BXSB and BXSB.B6Y splenic cells are very different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5340" y="5262507"/>
            <a:ext cx="3466209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q-value &lt; 0.05, log2 fold change &gt; 0.3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1724 out of 9678 are differential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Why the signal so strong?</a:t>
            </a:r>
            <a:endParaRPr lang="en-US" sz="1200" dirty="0">
              <a:latin typeface="Arial"/>
              <a:cs typeface="Arial"/>
            </a:endParaRP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endParaRPr lang="en-US" sz="1200" dirty="0" smtClean="0">
              <a:latin typeface="Arial"/>
              <a:cs typeface="Arial"/>
            </a:endParaRPr>
          </a:p>
        </p:txBody>
      </p:sp>
      <p:pic>
        <p:nvPicPr>
          <p:cNvPr id="5" name="Picture 4" descr="vocan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413" y="1484257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8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Differential genes are also immunological genes</a:t>
            </a:r>
            <a:endParaRPr lang="en-US" sz="3200" b="1" dirty="0">
              <a:latin typeface="Arial"/>
              <a:cs typeface="Arial"/>
            </a:endParaRPr>
          </a:p>
        </p:txBody>
      </p:sp>
      <p:pic>
        <p:nvPicPr>
          <p:cNvPr id="2" name="Picture 1" descr="Screen Shot 2015-08-13 at 5.45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5520"/>
            <a:ext cx="9144000" cy="344821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1831547"/>
            <a:ext cx="91440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869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? and 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BXSB is a mosaic of B6 and SB in autosomes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126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627664" y="3819013"/>
            <a:ext cx="2311889" cy="36930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Expression estimation: RSEM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Materials and Methods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27664" y="3138010"/>
            <a:ext cx="2311889" cy="36930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Alignment: Bowtie</a:t>
            </a:r>
          </a:p>
          <a:p>
            <a:pPr algn="ctr"/>
            <a:r>
              <a:rPr lang="en-US" sz="1000" dirty="0" smtClean="0">
                <a:latin typeface="Arial"/>
                <a:cs typeface="Arial"/>
              </a:rPr>
              <a:t>B6 and BXSB pseudo-genome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627664" y="2474405"/>
            <a:ext cx="2311889" cy="36930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FASTQ trim</a:t>
            </a:r>
            <a:endParaRPr lang="en-US" sz="1000" dirty="0">
              <a:latin typeface="Arial"/>
              <a:cs typeface="Arial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4757723" y="2800213"/>
            <a:ext cx="7156" cy="345126"/>
          </a:xfrm>
          <a:prstGeom prst="line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750567" y="3473887"/>
            <a:ext cx="7156" cy="345126"/>
          </a:xfrm>
          <a:prstGeom prst="line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90099" y="3819013"/>
            <a:ext cx="2311889" cy="36930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Variant call </a:t>
            </a:r>
          </a:p>
          <a:p>
            <a:pPr algn="ctr"/>
            <a:r>
              <a:rPr lang="en-US" sz="1000" dirty="0" err="1" smtClean="0">
                <a:latin typeface="Arial"/>
                <a:cs typeface="Arial"/>
              </a:rPr>
              <a:t>samtools</a:t>
            </a:r>
            <a:r>
              <a:rPr lang="en-US" sz="1000" dirty="0" smtClean="0">
                <a:latin typeface="Arial"/>
                <a:cs typeface="Arial"/>
              </a:rPr>
              <a:t>, GATK, </a:t>
            </a:r>
            <a:r>
              <a:rPr lang="en-US" sz="1000" dirty="0" err="1" smtClean="0">
                <a:latin typeface="Arial"/>
                <a:cs typeface="Arial"/>
              </a:rPr>
              <a:t>VarScan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0099" y="3138010"/>
            <a:ext cx="2311889" cy="36930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Alignment: Bowtie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90099" y="2474405"/>
            <a:ext cx="2311889" cy="36930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FASTQ trim</a:t>
            </a:r>
            <a:endParaRPr lang="en-US" sz="1000" dirty="0">
              <a:latin typeface="Arial"/>
              <a:cs typeface="Arial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1820158" y="2800213"/>
            <a:ext cx="7156" cy="345126"/>
          </a:xfrm>
          <a:prstGeom prst="line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813002" y="3473887"/>
            <a:ext cx="7156" cy="345126"/>
          </a:xfrm>
          <a:prstGeom prst="line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739074" y="1496656"/>
            <a:ext cx="2022985" cy="747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latin typeface="Arial"/>
                <a:cs typeface="Arial"/>
              </a:rPr>
              <a:t>RNA sequencing</a:t>
            </a:r>
          </a:p>
          <a:p>
            <a:pPr algn="ctr">
              <a:lnSpc>
                <a:spcPct val="150000"/>
              </a:lnSpc>
            </a:pPr>
            <a:r>
              <a:rPr lang="en-US" sz="1100" dirty="0" smtClean="0">
                <a:latin typeface="Arial"/>
                <a:cs typeface="Arial"/>
              </a:rPr>
              <a:t>BXSB, BXSB</a:t>
            </a:r>
            <a:r>
              <a:rPr lang="en-US" sz="1100" baseline="30000" dirty="0" smtClean="0">
                <a:latin typeface="Arial"/>
                <a:cs typeface="Arial"/>
              </a:rPr>
              <a:t>B6Y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90099" y="4503682"/>
            <a:ext cx="2311889" cy="36930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BXSB pseudo-genome</a:t>
            </a:r>
            <a:endParaRPr lang="en-US" sz="1000" dirty="0">
              <a:latin typeface="Arial"/>
              <a:cs typeface="Arial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1813002" y="4158556"/>
            <a:ext cx="7156" cy="345126"/>
          </a:xfrm>
          <a:prstGeom prst="line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68792" y="1496656"/>
            <a:ext cx="2288419" cy="747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latin typeface="Arial"/>
                <a:cs typeface="Arial"/>
              </a:rPr>
              <a:t>Exome sequencing</a:t>
            </a:r>
          </a:p>
          <a:p>
            <a:pPr algn="ctr">
              <a:lnSpc>
                <a:spcPct val="150000"/>
              </a:lnSpc>
            </a:pPr>
            <a:r>
              <a:rPr lang="en-US" sz="1100" dirty="0" smtClean="0">
                <a:latin typeface="Arial"/>
                <a:cs typeface="Arial"/>
              </a:rPr>
              <a:t>BXSB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627664" y="4494549"/>
            <a:ext cx="2311889" cy="36930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DE, pathway, </a:t>
            </a:r>
            <a:r>
              <a:rPr lang="en-US" sz="1000" dirty="0" err="1" smtClean="0">
                <a:latin typeface="Arial"/>
                <a:cs typeface="Arial"/>
              </a:rPr>
              <a:t>Immgen</a:t>
            </a:r>
            <a:endParaRPr lang="en-US" sz="1000" dirty="0">
              <a:latin typeface="Arial"/>
              <a:cs typeface="Arial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4750567" y="4149423"/>
            <a:ext cx="7156" cy="345126"/>
          </a:xfrm>
          <a:prstGeom prst="line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690099" y="4998837"/>
            <a:ext cx="7852768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Microarray: CD3CD4 T-</a:t>
            </a:r>
            <a:r>
              <a:rPr lang="en-US" sz="1200" dirty="0" smtClean="0">
                <a:latin typeface="Arial"/>
                <a:cs typeface="Arial"/>
              </a:rPr>
              <a:t>cells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RNA sequencing: Splenic cells from 10 week old BXSB and BXSB.B6Y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BXSB.B6Y males carry the B6 Y chromosome in place of the mutant </a:t>
            </a:r>
            <a:r>
              <a:rPr lang="en-US" sz="1200" dirty="0" err="1" smtClean="0">
                <a:latin typeface="Arial"/>
                <a:cs typeface="Arial"/>
              </a:rPr>
              <a:t>Yaa</a:t>
            </a:r>
            <a:r>
              <a:rPr lang="en-US" sz="1200" dirty="0" smtClean="0">
                <a:latin typeface="Arial"/>
                <a:cs typeface="Arial"/>
              </a:rPr>
              <a:t>-containing Y chromosome of BXSB inbred male mice.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425320" y="3131918"/>
            <a:ext cx="2311889" cy="36930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DE genes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425320" y="2468313"/>
            <a:ext cx="2311889" cy="36930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Normalization (RMA)</a:t>
            </a:r>
            <a:endParaRPr lang="en-US" sz="1000" dirty="0">
              <a:latin typeface="Arial"/>
              <a:cs typeface="Arial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7555379" y="2794121"/>
            <a:ext cx="7156" cy="345126"/>
          </a:xfrm>
          <a:prstGeom prst="line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867472" y="1490564"/>
            <a:ext cx="1390124" cy="747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latin typeface="Arial"/>
                <a:cs typeface="Arial"/>
              </a:rPr>
              <a:t>Microarray</a:t>
            </a:r>
          </a:p>
          <a:p>
            <a:pPr algn="ctr">
              <a:lnSpc>
                <a:spcPct val="150000"/>
              </a:lnSpc>
            </a:pPr>
            <a:r>
              <a:rPr lang="en-US" sz="1100" dirty="0" smtClean="0">
                <a:latin typeface="Arial"/>
                <a:cs typeface="Arial"/>
              </a:rPr>
              <a:t>B6, B6</a:t>
            </a:r>
            <a:r>
              <a:rPr lang="en-US" sz="1100" baseline="30000" dirty="0" smtClean="0">
                <a:latin typeface="Arial"/>
                <a:cs typeface="Arial"/>
              </a:rPr>
              <a:t>YAA</a:t>
            </a:r>
            <a:endParaRPr lang="en-US" sz="11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7479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T</a:t>
            </a:r>
            <a:r>
              <a:rPr lang="en-US" sz="3200" b="1" dirty="0" smtClean="0">
                <a:latin typeface="Arial"/>
                <a:cs typeface="Arial"/>
              </a:rPr>
              <a:t>ranscriptional differences between B6 and B6.YAA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5340" y="5347177"/>
            <a:ext cx="3466209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p</a:t>
            </a:r>
            <a:r>
              <a:rPr lang="en-US" sz="1200" dirty="0" smtClean="0">
                <a:latin typeface="Arial"/>
                <a:cs typeface="Arial"/>
              </a:rPr>
              <a:t>-value &lt; 0.05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977 out of 21755 are differential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endParaRPr lang="en-US" sz="1200" dirty="0" smtClean="0">
              <a:latin typeface="Arial"/>
              <a:cs typeface="Arial"/>
            </a:endParaRPr>
          </a:p>
        </p:txBody>
      </p:sp>
      <p:pic>
        <p:nvPicPr>
          <p:cNvPr id="2" name="Picture 1" descr="vocano_b6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467" y="14986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989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8-14 at 8.10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116"/>
            <a:ext cx="9144000" cy="337032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Differential genes are metabolic</a:t>
            </a:r>
            <a:endParaRPr lang="en-US" sz="3200" b="1" dirty="0">
              <a:latin typeface="Arial"/>
              <a:cs typeface="Arial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831547"/>
            <a:ext cx="91440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009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/>
          <p:cNvCxnSpPr/>
          <p:nvPr/>
        </p:nvCxnSpPr>
        <p:spPr>
          <a:xfrm>
            <a:off x="2315728" y="3750695"/>
            <a:ext cx="4317324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15728" y="3439550"/>
            <a:ext cx="4317324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315728" y="2459512"/>
            <a:ext cx="4317324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315728" y="2121910"/>
            <a:ext cx="4317324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Interaction between YAA and genomic backgrounds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53720" y="4389637"/>
            <a:ext cx="7128494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Intersection between DE1 and DE2 are </a:t>
            </a:r>
            <a:r>
              <a:rPr lang="en-US" sz="1200" dirty="0" err="1" smtClean="0">
                <a:latin typeface="Arial"/>
                <a:cs typeface="Arial"/>
              </a:rPr>
              <a:t>Yaa</a:t>
            </a:r>
            <a:r>
              <a:rPr lang="en-US" sz="1200" dirty="0" smtClean="0">
                <a:latin typeface="Arial"/>
                <a:cs typeface="Arial"/>
              </a:rPr>
              <a:t>-genes irrelevant of genomic background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DE2-specific genes reflect interaction between </a:t>
            </a:r>
            <a:r>
              <a:rPr lang="en-US" sz="1200" dirty="0" err="1" smtClean="0">
                <a:latin typeface="Arial"/>
                <a:cs typeface="Arial"/>
              </a:rPr>
              <a:t>Yaa</a:t>
            </a:r>
            <a:r>
              <a:rPr lang="en-US" sz="1200" dirty="0" smtClean="0">
                <a:latin typeface="Arial"/>
                <a:cs typeface="Arial"/>
              </a:rPr>
              <a:t> locus and BXSB genomic background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DE1-</a:t>
            </a:r>
            <a:r>
              <a:rPr lang="en-US" sz="1200" dirty="0">
                <a:latin typeface="Arial"/>
                <a:cs typeface="Arial"/>
              </a:rPr>
              <a:t>specific genes reflect interaction between </a:t>
            </a:r>
            <a:r>
              <a:rPr lang="en-US" sz="1200" dirty="0" err="1">
                <a:latin typeface="Arial"/>
                <a:cs typeface="Arial"/>
              </a:rPr>
              <a:t>Yaa</a:t>
            </a:r>
            <a:r>
              <a:rPr lang="en-US" sz="1200" dirty="0">
                <a:latin typeface="Arial"/>
                <a:cs typeface="Arial"/>
              </a:rPr>
              <a:t> locus and </a:t>
            </a:r>
            <a:r>
              <a:rPr lang="en-US" sz="1200" dirty="0" smtClean="0">
                <a:latin typeface="Arial"/>
                <a:cs typeface="Arial"/>
              </a:rPr>
              <a:t>B6 </a:t>
            </a:r>
            <a:r>
              <a:rPr lang="en-US" sz="1200" dirty="0">
                <a:latin typeface="Arial"/>
                <a:cs typeface="Arial"/>
              </a:rPr>
              <a:t>genomic background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endParaRPr lang="en-US" sz="1200" dirty="0" smtClean="0">
              <a:latin typeface="Arial"/>
              <a:cs typeface="Arial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822869" y="2042537"/>
            <a:ext cx="2901737" cy="14992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B6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806445" y="2042537"/>
            <a:ext cx="517910" cy="14992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 smtClean="0">
                <a:latin typeface="Arial"/>
                <a:cs typeface="Arial"/>
              </a:rPr>
              <a:t>Yaa</a:t>
            </a:r>
            <a:r>
              <a:rPr lang="en-US" sz="1000" dirty="0" smtClean="0">
                <a:latin typeface="Arial"/>
                <a:cs typeface="Arial"/>
              </a:rPr>
              <a:t>-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822869" y="2382613"/>
            <a:ext cx="2901737" cy="14992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B6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5806445" y="2382613"/>
            <a:ext cx="517910" cy="14992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>
                <a:latin typeface="Arial"/>
                <a:cs typeface="Arial"/>
              </a:rPr>
              <a:t>Yaa</a:t>
            </a:r>
            <a:r>
              <a:rPr lang="en-US" sz="1000" dirty="0">
                <a:latin typeface="Arial"/>
                <a:cs typeface="Arial"/>
              </a:rPr>
              <a:t>+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2822869" y="3367060"/>
            <a:ext cx="2901737" cy="14992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BXSB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822869" y="3669386"/>
            <a:ext cx="2901737" cy="14992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BXSB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5806445" y="3669386"/>
            <a:ext cx="517910" cy="14992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>
                <a:latin typeface="Arial"/>
                <a:cs typeface="Arial"/>
              </a:rPr>
              <a:t>Yaa</a:t>
            </a:r>
            <a:r>
              <a:rPr lang="en-US" sz="1000" dirty="0">
                <a:latin typeface="Arial"/>
                <a:cs typeface="Arial"/>
              </a:rPr>
              <a:t>+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5806445" y="3367060"/>
            <a:ext cx="517910" cy="14992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 smtClean="0">
                <a:latin typeface="Arial"/>
                <a:cs typeface="Arial"/>
              </a:rPr>
              <a:t>Yaa</a:t>
            </a:r>
            <a:r>
              <a:rPr lang="en-US" sz="1000" dirty="0" smtClean="0">
                <a:latin typeface="Arial"/>
                <a:cs typeface="Arial"/>
              </a:rPr>
              <a:t>-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160359" y="1554533"/>
            <a:ext cx="6121855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DE1: </a:t>
            </a:r>
            <a:r>
              <a:rPr lang="en-US" sz="1200" dirty="0" err="1" smtClean="0">
                <a:latin typeface="Arial"/>
                <a:cs typeface="Arial"/>
              </a:rPr>
              <a:t>Yaa</a:t>
            </a:r>
            <a:r>
              <a:rPr lang="en-US" sz="1200" dirty="0" smtClean="0">
                <a:latin typeface="Arial"/>
                <a:cs typeface="Arial"/>
              </a:rPr>
              <a:t>-targeting genes in the B6 background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161265" y="2879686"/>
            <a:ext cx="6120949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DE2: </a:t>
            </a:r>
            <a:r>
              <a:rPr lang="en-US" sz="1200" dirty="0" err="1" smtClean="0">
                <a:latin typeface="Arial"/>
                <a:cs typeface="Arial"/>
              </a:rPr>
              <a:t>Yaa</a:t>
            </a:r>
            <a:r>
              <a:rPr lang="en-US" sz="1200" dirty="0" smtClean="0">
                <a:latin typeface="Arial"/>
                <a:cs typeface="Arial"/>
              </a:rPr>
              <a:t>-targeting genes in the BXSB background</a:t>
            </a:r>
          </a:p>
        </p:txBody>
      </p:sp>
    </p:spTree>
    <p:extLst>
      <p:ext uri="{BB962C8B-B14F-4D97-AF65-F5344CB8AC3E}">
        <p14:creationId xmlns:p14="http://schemas.microsoft.com/office/powerpoint/2010/main" val="2553455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en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481419"/>
            <a:ext cx="3572932" cy="35729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Strong BXSB-specific signal 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5" name="Picture 4" descr="Screen Shot 2015-08-14 at 8.38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04470"/>
            <a:ext cx="9144000" cy="278492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3501790"/>
            <a:ext cx="9144000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6773333" y="4879879"/>
            <a:ext cx="384848" cy="6157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316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BXSB-specific genes are immunological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3" name="Picture 2" descr="Screen Shot 2015-08-14 at 8.46.49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" b="-1"/>
          <a:stretch/>
        </p:blipFill>
        <p:spPr>
          <a:xfrm>
            <a:off x="0" y="1617133"/>
            <a:ext cx="9144000" cy="340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39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B6-specific genes are metabolic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4" name="Picture 3" descr="Screen Shot 2015-08-14 at 8.51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6536"/>
            <a:ext cx="9144000" cy="316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42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err="1" smtClean="0">
                <a:latin typeface="Arial"/>
                <a:cs typeface="Arial"/>
              </a:rPr>
              <a:t>ImmGen</a:t>
            </a:r>
            <a:r>
              <a:rPr lang="en-US" sz="2800" b="1" dirty="0" smtClean="0">
                <a:latin typeface="Arial"/>
                <a:cs typeface="Arial"/>
              </a:rPr>
              <a:t> modules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4" name="Picture 3" descr="Screen Shot 2015-08-14 at 9.35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2593"/>
            <a:ext cx="9144000" cy="528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73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BXSB-specific genes in </a:t>
            </a:r>
            <a:r>
              <a:rPr lang="en-US" sz="2800" b="1" dirty="0" err="1" smtClean="0">
                <a:latin typeface="Arial"/>
                <a:cs typeface="Arial"/>
              </a:rPr>
              <a:t>Immgen</a:t>
            </a:r>
            <a:r>
              <a:rPr lang="en-US" sz="2800" b="1" dirty="0" smtClean="0">
                <a:latin typeface="Arial"/>
                <a:cs typeface="Arial"/>
              </a:rPr>
              <a:t> modules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3" name="Picture 2" descr="immge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33" y="1150288"/>
            <a:ext cx="7315200" cy="4572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02388" y="5637908"/>
            <a:ext cx="4879040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Top regulators of module 24: Klf9, </a:t>
            </a:r>
            <a:r>
              <a:rPr lang="en-US" sz="1200" dirty="0" err="1" smtClean="0">
                <a:latin typeface="Arial"/>
                <a:cs typeface="Arial"/>
              </a:rPr>
              <a:t>Tcfec</a:t>
            </a:r>
            <a:r>
              <a:rPr lang="en-US" sz="1200" dirty="0" smtClean="0">
                <a:latin typeface="Arial"/>
                <a:cs typeface="Arial"/>
              </a:rPr>
              <a:t>, Ctbp2, Creg1, Tcfe3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Top </a:t>
            </a:r>
            <a:r>
              <a:rPr lang="en-US" sz="1200" dirty="0" smtClean="0">
                <a:latin typeface="Arial"/>
                <a:cs typeface="Arial"/>
              </a:rPr>
              <a:t>regulators </a:t>
            </a:r>
            <a:r>
              <a:rPr lang="en-US" sz="1200" dirty="0">
                <a:latin typeface="Arial"/>
                <a:cs typeface="Arial"/>
              </a:rPr>
              <a:t>of module </a:t>
            </a:r>
            <a:r>
              <a:rPr lang="en-US" sz="1200" dirty="0" smtClean="0">
                <a:latin typeface="Arial"/>
                <a:cs typeface="Arial"/>
              </a:rPr>
              <a:t>25: </a:t>
            </a:r>
            <a:r>
              <a:rPr lang="en-US" sz="1200" dirty="0" err="1" smtClean="0">
                <a:latin typeface="Arial"/>
                <a:cs typeface="Arial"/>
              </a:rPr>
              <a:t>Cebpb</a:t>
            </a:r>
            <a:r>
              <a:rPr lang="en-US" sz="1200" dirty="0" smtClean="0">
                <a:latin typeface="Arial"/>
                <a:cs typeface="Arial"/>
              </a:rPr>
              <a:t>, Irf5, </a:t>
            </a:r>
            <a:r>
              <a:rPr lang="en-US" sz="1200" dirty="0" err="1" smtClean="0">
                <a:latin typeface="Arial"/>
                <a:cs typeface="Arial"/>
              </a:rPr>
              <a:t>Ciita</a:t>
            </a:r>
            <a:r>
              <a:rPr lang="en-US" sz="1200" dirty="0" smtClean="0">
                <a:latin typeface="Arial"/>
                <a:cs typeface="Arial"/>
              </a:rPr>
              <a:t>, Atf6</a:t>
            </a:r>
            <a:endParaRPr lang="en-US"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0086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Module 25 is interesting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72337" y="1134243"/>
            <a:ext cx="1206905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b="1" dirty="0" smtClean="0">
                <a:latin typeface="Arial"/>
                <a:cs typeface="Arial"/>
              </a:rPr>
              <a:t>Module 24</a:t>
            </a:r>
            <a:endParaRPr lang="en-US" sz="1200" b="1" dirty="0">
              <a:latin typeface="Arial"/>
              <a:cs typeface="Arial"/>
            </a:endParaRPr>
          </a:p>
        </p:txBody>
      </p:sp>
      <p:pic>
        <p:nvPicPr>
          <p:cNvPr id="5" name="Picture 4" descr="Screen Shot 2015-08-14 at 9.48.0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27" y="1632877"/>
            <a:ext cx="7229517" cy="173696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3562998"/>
            <a:ext cx="9144000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972337" y="3719602"/>
            <a:ext cx="1206905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b="1" dirty="0" smtClean="0">
                <a:latin typeface="Arial"/>
                <a:cs typeface="Arial"/>
              </a:rPr>
              <a:t>Module 25</a:t>
            </a:r>
            <a:endParaRPr lang="en-US" sz="1200" b="1" dirty="0">
              <a:latin typeface="Arial"/>
              <a:cs typeface="Arial"/>
            </a:endParaRPr>
          </a:p>
        </p:txBody>
      </p:sp>
      <p:pic>
        <p:nvPicPr>
          <p:cNvPr id="8" name="Picture 7" descr="Screen Shot 2015-08-14 at 9.55.1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96" y="4246203"/>
            <a:ext cx="8540674" cy="167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2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Systemic lupus </a:t>
            </a:r>
            <a:r>
              <a:rPr lang="en-US" sz="2800" b="1" dirty="0" err="1" smtClean="0">
                <a:latin typeface="Arial"/>
                <a:cs typeface="Arial"/>
              </a:rPr>
              <a:t>erythematosus</a:t>
            </a:r>
            <a:r>
              <a:rPr lang="en-US" sz="2800" b="1" dirty="0" smtClean="0">
                <a:latin typeface="Arial"/>
                <a:cs typeface="Arial"/>
              </a:rPr>
              <a:t> </a:t>
            </a:r>
            <a:r>
              <a:rPr lang="en-US" sz="2800" b="1" dirty="0" smtClean="0">
                <a:solidFill>
                  <a:srgbClr val="000000"/>
                </a:solidFill>
                <a:latin typeface="Arial"/>
                <a:cs typeface="Arial"/>
              </a:rPr>
              <a:t>(SLE)</a:t>
            </a:r>
            <a:endParaRPr lang="en-US" sz="28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16117" y="1378077"/>
            <a:ext cx="4416120" cy="3306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 smtClean="0">
                <a:latin typeface="Arial"/>
                <a:cs typeface="Arial"/>
              </a:rPr>
              <a:t>SLE or lupus is a autoimmune disease in which the body’s immune system attacking healthy tissues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 smtClean="0">
                <a:latin typeface="Arial"/>
                <a:cs typeface="Arial"/>
              </a:rPr>
              <a:t>Lupus causes inflammation in multiple organs and a wide variety of symptoms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 smtClean="0">
                <a:latin typeface="Arial"/>
                <a:cs typeface="Arial"/>
              </a:rPr>
              <a:t>Global prevalence from 20 to 70 per 100,000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 smtClean="0">
                <a:latin typeface="Arial"/>
                <a:cs typeface="Arial"/>
              </a:rPr>
              <a:t>It occurs 9 times more often in women than in men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 smtClean="0">
                <a:latin typeface="Arial"/>
                <a:cs typeface="Arial"/>
              </a:rPr>
              <a:t>There is no cure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Arial"/>
                <a:cs typeface="Arial"/>
              </a:rPr>
              <a:t>G</a:t>
            </a:r>
            <a:r>
              <a:rPr lang="en-US" sz="1400" dirty="0" smtClean="0">
                <a:latin typeface="Arial"/>
                <a:cs typeface="Arial"/>
              </a:rPr>
              <a:t>enetics play a role in susceptibility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 smtClean="0">
                <a:latin typeface="Arial"/>
                <a:cs typeface="Arial"/>
              </a:rPr>
              <a:t>Mouse model: male BXSB develops spontaneous lupus-like autoimmune syndrome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0956"/>
          <a:stretch/>
        </p:blipFill>
        <p:spPr>
          <a:xfrm>
            <a:off x="662909" y="1312443"/>
            <a:ext cx="3388640" cy="435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02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Discussion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090" y="1194837"/>
            <a:ext cx="7802136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Biology of </a:t>
            </a:r>
            <a:r>
              <a:rPr lang="en-US" dirty="0" err="1" smtClean="0">
                <a:latin typeface="Arial"/>
                <a:cs typeface="Arial"/>
              </a:rPr>
              <a:t>ImmGen</a:t>
            </a:r>
            <a:r>
              <a:rPr lang="en-US" dirty="0" smtClean="0">
                <a:latin typeface="Arial"/>
                <a:cs typeface="Arial"/>
              </a:rPr>
              <a:t> modules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Map BXSB-specific signal to cell subtypes (</a:t>
            </a:r>
            <a:r>
              <a:rPr lang="en-US" dirty="0" err="1" smtClean="0">
                <a:latin typeface="Arial"/>
                <a:cs typeface="Arial"/>
              </a:rPr>
              <a:t>ImmGen</a:t>
            </a:r>
            <a:r>
              <a:rPr lang="en-US" dirty="0" smtClean="0">
                <a:latin typeface="Arial"/>
                <a:cs typeface="Arial"/>
              </a:rPr>
              <a:t>) and IL21 signaling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BXSB variants-affecting genes</a:t>
            </a:r>
          </a:p>
        </p:txBody>
      </p:sp>
    </p:spTree>
    <p:extLst>
      <p:ext uri="{BB962C8B-B14F-4D97-AF65-F5344CB8AC3E}">
        <p14:creationId xmlns:p14="http://schemas.microsoft.com/office/powerpoint/2010/main" val="3713724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62"/>
            <a:ext cx="8229600" cy="1143000"/>
          </a:xfrm>
        </p:spPr>
        <p:txBody>
          <a:bodyPr>
            <a:norm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en-US" sz="2800" b="1" dirty="0" smtClean="0">
                <a:latin typeface="Arial"/>
                <a:cs typeface="Arial"/>
              </a:rPr>
              <a:t>KEGG: SLE</a:t>
            </a:r>
            <a:endParaRPr lang="en-US" sz="5400" b="1" baseline="30000" dirty="0">
              <a:latin typeface="Arial"/>
              <a:cs typeface="Arial"/>
            </a:endParaRPr>
          </a:p>
        </p:txBody>
      </p:sp>
      <p:pic>
        <p:nvPicPr>
          <p:cNvPr id="4" name="Picture 3" descr="mmu053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564"/>
            <a:ext cx="9144000" cy="518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54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62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"/>
                <a:cs typeface="Arial"/>
              </a:rPr>
              <a:t>Facts, questions, and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9375"/>
            <a:ext cx="8229600" cy="4916853"/>
          </a:xfrm>
        </p:spPr>
        <p:txBody>
          <a:bodyPr>
            <a:normAutofit lnSpcReduction="10000"/>
          </a:bodyPr>
          <a:lstStyle/>
          <a:p>
            <a:r>
              <a:rPr lang="en-US" sz="1400" b="1" dirty="0" smtClean="0">
                <a:latin typeface="Arial"/>
                <a:cs typeface="Arial"/>
              </a:rPr>
              <a:t>What we know?</a:t>
            </a:r>
          </a:p>
          <a:p>
            <a:pPr lvl="1"/>
            <a:r>
              <a:rPr lang="en-US" sz="1200" dirty="0" smtClean="0">
                <a:latin typeface="Arial"/>
                <a:cs typeface="Arial"/>
              </a:rPr>
              <a:t>YAA </a:t>
            </a:r>
            <a:r>
              <a:rPr lang="en-US" sz="1200" dirty="0">
                <a:latin typeface="Arial"/>
                <a:cs typeface="Arial"/>
              </a:rPr>
              <a:t>mutation was identified to be a translocation from the </a:t>
            </a:r>
            <a:r>
              <a:rPr lang="en-US" sz="1200" dirty="0" err="1">
                <a:latin typeface="Arial"/>
                <a:cs typeface="Arial"/>
              </a:rPr>
              <a:t>telomeric</a:t>
            </a:r>
            <a:r>
              <a:rPr lang="en-US" sz="1200" dirty="0">
                <a:latin typeface="Arial"/>
                <a:cs typeface="Arial"/>
              </a:rPr>
              <a:t> end of the X chromosome </a:t>
            </a:r>
            <a:r>
              <a:rPr lang="en-US" sz="1200" dirty="0" smtClean="0">
                <a:latin typeface="Arial"/>
                <a:cs typeface="Arial"/>
              </a:rPr>
              <a:t>onto </a:t>
            </a:r>
            <a:r>
              <a:rPr lang="en-US" sz="1200" dirty="0">
                <a:latin typeface="Arial"/>
                <a:cs typeface="Arial"/>
              </a:rPr>
              <a:t>the Y </a:t>
            </a:r>
            <a:r>
              <a:rPr lang="en-US" sz="1200" dirty="0" smtClean="0">
                <a:latin typeface="Arial"/>
                <a:cs typeface="Arial"/>
              </a:rPr>
              <a:t>chromosome</a:t>
            </a:r>
          </a:p>
          <a:p>
            <a:pPr lvl="1"/>
            <a:r>
              <a:rPr lang="en-US" sz="1200" dirty="0" smtClean="0">
                <a:latin typeface="Arial"/>
                <a:cs typeface="Arial"/>
              </a:rPr>
              <a:t>YAA locus contains Tlr7 gene, </a:t>
            </a:r>
            <a:r>
              <a:rPr lang="en-US" sz="1200" dirty="0" smtClean="0">
                <a:solidFill>
                  <a:srgbClr val="FF0000"/>
                </a:solidFill>
                <a:latin typeface="Arial"/>
                <a:cs typeface="Arial"/>
              </a:rPr>
              <a:t>but the exact genomic range is unclear</a:t>
            </a:r>
          </a:p>
          <a:p>
            <a:pPr lvl="1"/>
            <a:r>
              <a:rPr lang="en-US" sz="1200" dirty="0">
                <a:latin typeface="Arial"/>
                <a:cs typeface="Arial"/>
              </a:rPr>
              <a:t>The accelerated development of </a:t>
            </a:r>
            <a:r>
              <a:rPr lang="en-US" sz="1200" dirty="0" smtClean="0">
                <a:latin typeface="Arial"/>
                <a:cs typeface="Arial"/>
              </a:rPr>
              <a:t>SLE </a:t>
            </a:r>
            <a:r>
              <a:rPr lang="en-US" sz="1200" dirty="0">
                <a:latin typeface="Arial"/>
                <a:cs typeface="Arial"/>
              </a:rPr>
              <a:t>in male BXSB mice is associated with the </a:t>
            </a:r>
            <a:r>
              <a:rPr lang="en-US" sz="1200" dirty="0" smtClean="0">
                <a:latin typeface="Arial"/>
                <a:cs typeface="Arial"/>
              </a:rPr>
              <a:t>genetically abnormal YAA locus in </a:t>
            </a:r>
            <a:r>
              <a:rPr lang="en-US" sz="1200" dirty="0">
                <a:latin typeface="Arial"/>
                <a:cs typeface="Arial"/>
              </a:rPr>
              <a:t>its Y </a:t>
            </a:r>
            <a:r>
              <a:rPr lang="en-US" sz="1200" dirty="0" smtClean="0">
                <a:latin typeface="Arial"/>
                <a:cs typeface="Arial"/>
              </a:rPr>
              <a:t>chromosome</a:t>
            </a:r>
          </a:p>
          <a:p>
            <a:pPr lvl="1"/>
            <a:r>
              <a:rPr lang="en-US" sz="1200" dirty="0">
                <a:latin typeface="Arial"/>
                <a:cs typeface="Arial"/>
              </a:rPr>
              <a:t>BXSB mice with a B6 Y chromosome do not develop the disease</a:t>
            </a:r>
            <a:endParaRPr lang="en-US" sz="1200" dirty="0" smtClean="0">
              <a:latin typeface="Arial"/>
              <a:cs typeface="Arial"/>
            </a:endParaRPr>
          </a:p>
          <a:p>
            <a:pPr lvl="1"/>
            <a:r>
              <a:rPr lang="en-US" sz="1200" dirty="0" smtClean="0">
                <a:latin typeface="Arial"/>
                <a:cs typeface="Arial"/>
              </a:rPr>
              <a:t>C57BL</a:t>
            </a:r>
            <a:r>
              <a:rPr lang="en-US" sz="1200" dirty="0">
                <a:latin typeface="Arial"/>
                <a:cs typeface="Arial"/>
              </a:rPr>
              <a:t>/6J mice carrying the </a:t>
            </a:r>
            <a:r>
              <a:rPr lang="en-US" sz="1200" dirty="0" smtClean="0">
                <a:latin typeface="Arial"/>
                <a:cs typeface="Arial"/>
              </a:rPr>
              <a:t>YAA </a:t>
            </a:r>
            <a:r>
              <a:rPr lang="en-US" sz="1200" dirty="0">
                <a:latin typeface="Arial"/>
                <a:cs typeface="Arial"/>
              </a:rPr>
              <a:t>gene </a:t>
            </a:r>
            <a:r>
              <a:rPr lang="en-US" sz="1200" dirty="0" smtClean="0">
                <a:latin typeface="Arial"/>
                <a:cs typeface="Arial"/>
              </a:rPr>
              <a:t>are </a:t>
            </a:r>
            <a:r>
              <a:rPr lang="en-US" sz="1200" dirty="0">
                <a:latin typeface="Arial"/>
                <a:cs typeface="Arial"/>
              </a:rPr>
              <a:t>indistinguishable from </a:t>
            </a:r>
            <a:r>
              <a:rPr lang="en-US" sz="1200" dirty="0" smtClean="0">
                <a:latin typeface="Arial"/>
                <a:cs typeface="Arial"/>
              </a:rPr>
              <a:t>wild type controls </a:t>
            </a:r>
          </a:p>
          <a:p>
            <a:pPr lvl="1"/>
            <a:endParaRPr lang="en-US" sz="1200" dirty="0" smtClean="0">
              <a:latin typeface="Arial"/>
              <a:cs typeface="Arial"/>
            </a:endParaRPr>
          </a:p>
          <a:p>
            <a:r>
              <a:rPr lang="en-US" sz="1400" b="1" dirty="0" smtClean="0">
                <a:latin typeface="Arial"/>
                <a:cs typeface="Arial"/>
              </a:rPr>
              <a:t>What we have?</a:t>
            </a:r>
          </a:p>
          <a:p>
            <a:pPr lvl="1"/>
            <a:r>
              <a:rPr lang="en-US" sz="1200" dirty="0" smtClean="0">
                <a:latin typeface="Arial"/>
                <a:cs typeface="Arial"/>
              </a:rPr>
              <a:t>B6 and BXSB genome (Steve </a:t>
            </a:r>
            <a:r>
              <a:rPr lang="en-US" sz="1200" dirty="0" err="1" smtClean="0">
                <a:latin typeface="Arial"/>
                <a:cs typeface="Arial"/>
              </a:rPr>
              <a:t>Munger</a:t>
            </a:r>
            <a:r>
              <a:rPr lang="en-US" sz="1200" dirty="0" smtClean="0">
                <a:latin typeface="Arial"/>
                <a:cs typeface="Arial"/>
              </a:rPr>
              <a:t>)</a:t>
            </a:r>
          </a:p>
          <a:p>
            <a:pPr lvl="1"/>
            <a:r>
              <a:rPr lang="en-US" sz="1200" dirty="0" smtClean="0">
                <a:latin typeface="Arial"/>
                <a:cs typeface="Arial"/>
              </a:rPr>
              <a:t>RNA-</a:t>
            </a:r>
            <a:r>
              <a:rPr lang="en-US" sz="1200" dirty="0" err="1" smtClean="0">
                <a:latin typeface="Arial"/>
                <a:cs typeface="Arial"/>
              </a:rPr>
              <a:t>seq</a:t>
            </a:r>
            <a:r>
              <a:rPr lang="en-US" sz="1200" dirty="0" smtClean="0">
                <a:latin typeface="Arial"/>
                <a:cs typeface="Arial"/>
              </a:rPr>
              <a:t> on wild type BXSB and BXSB with B6 Y chromosome</a:t>
            </a:r>
          </a:p>
          <a:p>
            <a:pPr lvl="1"/>
            <a:r>
              <a:rPr lang="en-US" sz="1200" dirty="0" smtClean="0">
                <a:latin typeface="Arial"/>
                <a:cs typeface="Arial"/>
              </a:rPr>
              <a:t>Microarray on wild type B6, and B6 with BXSB Y chromosome</a:t>
            </a:r>
          </a:p>
          <a:p>
            <a:pPr lvl="1"/>
            <a:r>
              <a:rPr lang="en-US" sz="1200" dirty="0" smtClean="0">
                <a:latin typeface="Arial"/>
                <a:cs typeface="Arial"/>
              </a:rPr>
              <a:t>Differential genes, GO, KEGG, and master regulators</a:t>
            </a:r>
          </a:p>
          <a:p>
            <a:pPr lvl="1"/>
            <a:endParaRPr lang="en-US" sz="1200" dirty="0" smtClean="0">
              <a:latin typeface="Arial"/>
              <a:cs typeface="Arial"/>
            </a:endParaRPr>
          </a:p>
          <a:p>
            <a:r>
              <a:rPr lang="en-US" sz="1400" b="1" dirty="0" smtClean="0">
                <a:latin typeface="Arial"/>
                <a:cs typeface="Arial"/>
              </a:rPr>
              <a:t>What are the questions and how to approach?</a:t>
            </a:r>
          </a:p>
          <a:p>
            <a:pPr lvl="1"/>
            <a:r>
              <a:rPr lang="en-US" sz="1200" dirty="0">
                <a:latin typeface="Arial"/>
                <a:cs typeface="Arial"/>
              </a:rPr>
              <a:t>What are the genomic differences between BXSB and B6 that are functional</a:t>
            </a:r>
            <a:r>
              <a:rPr lang="en-US" sz="1200" dirty="0" smtClean="0">
                <a:latin typeface="Arial"/>
                <a:cs typeface="Arial"/>
              </a:rPr>
              <a:t>?</a:t>
            </a:r>
          </a:p>
          <a:p>
            <a:pPr lvl="1"/>
            <a:r>
              <a:rPr lang="en-US" sz="1200" dirty="0" smtClean="0">
                <a:latin typeface="Arial"/>
                <a:cs typeface="Arial"/>
              </a:rPr>
              <a:t>How to refine the YAA locus?</a:t>
            </a:r>
          </a:p>
          <a:p>
            <a:pPr lvl="1"/>
            <a:r>
              <a:rPr lang="en-US" sz="1200" dirty="0" smtClean="0">
                <a:latin typeface="Arial"/>
                <a:cs typeface="Arial"/>
              </a:rPr>
              <a:t>How to infer a model from the differential genes between BXSB and BXSB</a:t>
            </a:r>
            <a:r>
              <a:rPr lang="en-US" sz="1200" baseline="30000" dirty="0" smtClean="0">
                <a:latin typeface="Arial"/>
                <a:cs typeface="Arial"/>
              </a:rPr>
              <a:t>B6(Y) </a:t>
            </a:r>
            <a:r>
              <a:rPr lang="en-US" sz="1200" dirty="0" smtClean="0">
                <a:latin typeface="Arial"/>
                <a:cs typeface="Arial"/>
              </a:rPr>
              <a:t>in terms of protein cascade?</a:t>
            </a:r>
            <a:endParaRPr lang="en-US" sz="1200" baseline="30000" dirty="0">
              <a:latin typeface="Arial"/>
              <a:cs typeface="Arial"/>
            </a:endParaRPr>
          </a:p>
          <a:p>
            <a:pPr lvl="1"/>
            <a:r>
              <a:rPr lang="en-US" sz="1200" dirty="0" smtClean="0">
                <a:latin typeface="Arial"/>
                <a:cs typeface="Arial"/>
              </a:rPr>
              <a:t>How the BXSB background cooperate with the extra YAA locus on Y chromosome to accelerate SLE development?</a:t>
            </a:r>
          </a:p>
          <a:p>
            <a:pPr lvl="1"/>
            <a:r>
              <a:rPr lang="en-US" sz="1200" i="1" dirty="0" smtClean="0">
                <a:solidFill>
                  <a:srgbClr val="FF0000"/>
                </a:solidFill>
                <a:latin typeface="Arial"/>
                <a:cs typeface="Arial"/>
              </a:rPr>
              <a:t>Identify the differential genes between BXSB WT and B6 with BXSB Y chromosome</a:t>
            </a:r>
          </a:p>
          <a:p>
            <a:pPr lvl="1"/>
            <a:r>
              <a:rPr lang="en-US" sz="1200" dirty="0" smtClean="0">
                <a:latin typeface="Arial"/>
                <a:cs typeface="Arial"/>
              </a:rPr>
              <a:t>Integrate the IL21 data or not? How?</a:t>
            </a:r>
          </a:p>
        </p:txBody>
      </p:sp>
    </p:spTree>
    <p:extLst>
      <p:ext uri="{BB962C8B-B14F-4D97-AF65-F5344CB8AC3E}">
        <p14:creationId xmlns:p14="http://schemas.microsoft.com/office/powerpoint/2010/main" val="40425746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62"/>
            <a:ext cx="8229600" cy="1143000"/>
          </a:xfrm>
        </p:spPr>
        <p:txBody>
          <a:bodyPr>
            <a:norm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en-US" sz="2800" b="1" dirty="0" smtClean="0">
                <a:latin typeface="Arial"/>
                <a:cs typeface="Arial"/>
              </a:rPr>
              <a:t>BXSB</a:t>
            </a:r>
            <a:r>
              <a:rPr lang="en-US" sz="2800" b="1" baseline="30000" dirty="0" smtClean="0">
                <a:latin typeface="Arial"/>
                <a:cs typeface="Arial"/>
              </a:rPr>
              <a:t> </a:t>
            </a:r>
            <a:r>
              <a:rPr lang="en-US" sz="2800" b="1" dirty="0" smtClean="0">
                <a:latin typeface="Arial"/>
                <a:cs typeface="Arial"/>
              </a:rPr>
              <a:t>is the only SLE-causing</a:t>
            </a:r>
            <a:endParaRPr lang="en-US" sz="5400" b="1" baseline="30000" dirty="0">
              <a:latin typeface="Arial"/>
              <a:cs typeface="Arial"/>
            </a:endParaRPr>
          </a:p>
        </p:txBody>
      </p:sp>
      <p:pic>
        <p:nvPicPr>
          <p:cNvPr id="4" name="Picture 3" descr="Screen Shot 2015-05-29 at 9.42.3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97734"/>
            <a:ext cx="6081296" cy="3482266"/>
          </a:xfrm>
          <a:prstGeom prst="rect">
            <a:avLst/>
          </a:prstGeom>
        </p:spPr>
      </p:pic>
      <p:pic>
        <p:nvPicPr>
          <p:cNvPr id="11" name="Picture 10" descr="Screen Shot 2015-05-29 at 9.42.5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645" y="1561224"/>
            <a:ext cx="3010355" cy="294070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6081297" y="1121109"/>
            <a:ext cx="0" cy="4729652"/>
          </a:xfrm>
          <a:prstGeom prst="line">
            <a:avLst/>
          </a:prstGeom>
          <a:ln w="12700" cmpd="sng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306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IL21 signaling?</a:t>
            </a:r>
            <a:endParaRPr lang="en-US" sz="3200" b="1" baseline="30000" dirty="0">
              <a:latin typeface="Arial"/>
              <a:cs typeface="Arial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598492"/>
              </p:ext>
            </p:extLst>
          </p:nvPr>
        </p:nvGraphicFramePr>
        <p:xfrm>
          <a:off x="1524000" y="2436051"/>
          <a:ext cx="609600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IL21</a:t>
                      </a:r>
                      <a:r>
                        <a:rPr lang="en-US" i="1" baseline="30000" dirty="0" smtClean="0"/>
                        <a:t>N</a:t>
                      </a:r>
                      <a:r>
                        <a:rPr lang="en-US" dirty="0" smtClean="0"/>
                        <a:t>ICOS</a:t>
                      </a:r>
                      <a:r>
                        <a:rPr lang="en-US" i="1" baseline="30000" dirty="0" smtClean="0"/>
                        <a:t>N</a:t>
                      </a:r>
                      <a:endParaRPr lang="en-US" i="1" baseline="30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IL21</a:t>
                      </a:r>
                      <a:r>
                        <a:rPr lang="en-US" i="1" baseline="30000" dirty="0" smtClean="0"/>
                        <a:t>N</a:t>
                      </a:r>
                      <a:r>
                        <a:rPr lang="en-US" dirty="0" smtClean="0"/>
                        <a:t>ICOS</a:t>
                      </a:r>
                      <a:r>
                        <a:rPr lang="en-US" i="1" baseline="30000" dirty="0" smtClean="0"/>
                        <a:t>P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IL21</a:t>
                      </a:r>
                      <a:r>
                        <a:rPr lang="en-US" i="1" baseline="30000" dirty="0" smtClean="0"/>
                        <a:t>P</a:t>
                      </a:r>
                      <a:r>
                        <a:rPr lang="en-US" dirty="0" smtClean="0"/>
                        <a:t>ICOS</a:t>
                      </a:r>
                      <a:r>
                        <a:rPr lang="en-US" i="1" baseline="30000" dirty="0" smtClean="0"/>
                        <a:t>P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BXSB</a:t>
                      </a:r>
                      <a:r>
                        <a:rPr lang="en-US" i="1" baseline="30000" dirty="0" smtClean="0"/>
                        <a:t>B6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190</a:t>
                      </a:r>
                      <a:r>
                        <a:rPr lang="en-US" baseline="30000" dirty="0" smtClean="0"/>
                        <a:t>***</a:t>
                      </a:r>
                      <a:endParaRPr lang="en-US" baseline="30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68</a:t>
                      </a:r>
                      <a:endParaRPr lang="en-US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BXSB</a:t>
                      </a:r>
                      <a:r>
                        <a:rPr lang="en-US" i="1" baseline="30000" dirty="0" smtClean="0"/>
                        <a:t>YAA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43</a:t>
                      </a:r>
                      <a:endParaRPr lang="en-US" dirty="0"/>
                    </a:p>
                  </a:txBody>
                  <a:tcP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193</a:t>
                      </a:r>
                      <a:endParaRPr lang="en-US" dirty="0"/>
                    </a:p>
                  </a:txBody>
                  <a:tcP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217</a:t>
                      </a:r>
                      <a:r>
                        <a:rPr lang="en-US" baseline="30000" dirty="0" smtClean="0"/>
                        <a:t>***</a:t>
                      </a:r>
                      <a:endParaRPr lang="en-US" baseline="3000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524000" y="3677934"/>
            <a:ext cx="5582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Fisher’s test: p </a:t>
            </a:r>
            <a:r>
              <a:rPr lang="en-US" sz="1200" dirty="0"/>
              <a:t>value equals 2.2e-16</a:t>
            </a:r>
          </a:p>
          <a:p>
            <a:r>
              <a:rPr lang="en-US" sz="1200" dirty="0" smtClean="0"/>
              <a:t>Chi-square test</a:t>
            </a:r>
            <a:r>
              <a:rPr lang="en-US" sz="1200" dirty="0"/>
              <a:t>: p </a:t>
            </a:r>
            <a:r>
              <a:rPr lang="en-US" sz="1200" dirty="0" smtClean="0"/>
              <a:t>values equal 6.613e</a:t>
            </a:r>
            <a:r>
              <a:rPr lang="en-US" sz="1200" dirty="0"/>
              <a:t>-12 and 1.52e-</a:t>
            </a:r>
            <a:r>
              <a:rPr lang="en-US" sz="1200" dirty="0" smtClean="0"/>
              <a:t>13 for BXSB</a:t>
            </a:r>
            <a:r>
              <a:rPr lang="en-US" sz="1200" i="1" baseline="30000" dirty="0" smtClean="0"/>
              <a:t>B6</a:t>
            </a:r>
            <a:r>
              <a:rPr lang="en-US" sz="1200" dirty="0" smtClean="0"/>
              <a:t> and BXSB</a:t>
            </a:r>
            <a:r>
              <a:rPr lang="en-US" sz="1200" i="1" baseline="30000" dirty="0" smtClean="0"/>
              <a:t>YAA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21304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Genetic factors of Lupus</a:t>
            </a:r>
            <a:endParaRPr lang="en-US" sz="3200" b="1" baseline="30000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391" y="1298407"/>
            <a:ext cx="8721093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>
                <a:latin typeface="Arial"/>
                <a:cs typeface="Arial"/>
              </a:rPr>
              <a:t>A</a:t>
            </a:r>
            <a:r>
              <a:rPr lang="en-US" sz="1600" dirty="0" smtClean="0">
                <a:latin typeface="Arial"/>
                <a:cs typeface="Arial"/>
              </a:rPr>
              <a:t>utosomal </a:t>
            </a:r>
            <a:r>
              <a:rPr lang="en-US" sz="1600" dirty="0" smtClean="0">
                <a:latin typeface="Arial"/>
                <a:cs typeface="Arial"/>
              </a:rPr>
              <a:t>mutations in BXSB </a:t>
            </a:r>
            <a:r>
              <a:rPr lang="en-US" sz="1600" dirty="0" smtClean="0">
                <a:latin typeface="Arial"/>
                <a:cs typeface="Arial"/>
              </a:rPr>
              <a:t>mice contribute to Lupus </a:t>
            </a:r>
            <a:r>
              <a:rPr lang="en-US" sz="1600" dirty="0" smtClean="0">
                <a:latin typeface="Arial"/>
                <a:cs typeface="Arial"/>
              </a:rPr>
              <a:t>progression, </a:t>
            </a:r>
            <a:r>
              <a:rPr lang="en-US" sz="1600" dirty="0" smtClean="0">
                <a:latin typeface="Arial"/>
                <a:cs typeface="Arial"/>
              </a:rPr>
              <a:t>but what </a:t>
            </a:r>
            <a:r>
              <a:rPr lang="en-US" sz="1600" dirty="0" smtClean="0">
                <a:latin typeface="Arial"/>
                <a:cs typeface="Arial"/>
              </a:rPr>
              <a:t>are they?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 smtClean="0">
                <a:latin typeface="Arial"/>
                <a:cs typeface="Arial"/>
              </a:rPr>
              <a:t>We approach this question in </a:t>
            </a:r>
            <a:r>
              <a:rPr lang="en-US" sz="1600" dirty="0" smtClean="0">
                <a:latin typeface="Arial"/>
                <a:cs typeface="Arial"/>
              </a:rPr>
              <a:t>the </a:t>
            </a:r>
            <a:r>
              <a:rPr lang="en-US" sz="1600" dirty="0" err="1" smtClean="0">
                <a:latin typeface="Arial"/>
                <a:cs typeface="Arial"/>
              </a:rPr>
              <a:t>transcriptome</a:t>
            </a:r>
            <a:r>
              <a:rPr lang="en-US" sz="1600" dirty="0" smtClean="0">
                <a:latin typeface="Arial"/>
                <a:cs typeface="Arial"/>
              </a:rPr>
              <a:t>, </a:t>
            </a:r>
            <a:r>
              <a:rPr lang="en-US" sz="1600" dirty="0" smtClean="0">
                <a:latin typeface="Arial"/>
                <a:cs typeface="Arial"/>
              </a:rPr>
              <a:t>and </a:t>
            </a:r>
            <a:r>
              <a:rPr lang="en-US" sz="1600" dirty="0" smtClean="0">
                <a:latin typeface="Arial"/>
                <a:cs typeface="Arial"/>
              </a:rPr>
              <a:t>exome levels</a:t>
            </a:r>
            <a:endParaRPr lang="en-US" sz="1600" dirty="0" smtClean="0"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69693" y="2523500"/>
            <a:ext cx="3472563" cy="3869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RNA-</a:t>
            </a:r>
            <a:r>
              <a:rPr lang="en-US" sz="1400" dirty="0" err="1" smtClean="0"/>
              <a:t>seq</a:t>
            </a:r>
            <a:r>
              <a:rPr lang="en-US" sz="1400" dirty="0" smtClean="0"/>
              <a:t> from spleens of BXSB and BXSB/B6</a:t>
            </a:r>
            <a:endParaRPr lang="en-US" sz="1400" dirty="0"/>
          </a:p>
        </p:txBody>
      </p:sp>
      <p:sp>
        <p:nvSpPr>
          <p:cNvPr id="7" name="Down Arrow 6"/>
          <p:cNvSpPr/>
          <p:nvPr/>
        </p:nvSpPr>
        <p:spPr>
          <a:xfrm>
            <a:off x="4038093" y="3227903"/>
            <a:ext cx="525845" cy="24802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569693" y="3682897"/>
            <a:ext cx="3472563" cy="3869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Aligned to pooled B6/SB hybrid genome</a:t>
            </a:r>
            <a:endParaRPr lang="en-US" sz="1400" dirty="0"/>
          </a:p>
        </p:txBody>
      </p:sp>
      <p:sp>
        <p:nvSpPr>
          <p:cNvPr id="19" name="Down Arrow 18"/>
          <p:cNvSpPr/>
          <p:nvPr/>
        </p:nvSpPr>
        <p:spPr>
          <a:xfrm>
            <a:off x="4038093" y="4234348"/>
            <a:ext cx="525845" cy="24802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569694" y="4738947"/>
            <a:ext cx="1716440" cy="3869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BXSB</a:t>
            </a:r>
            <a:endParaRPr lang="en-US" sz="1400" dirty="0"/>
          </a:p>
        </p:txBody>
      </p:sp>
      <p:sp>
        <p:nvSpPr>
          <p:cNvPr id="21" name="Rectangle 20"/>
          <p:cNvSpPr/>
          <p:nvPr/>
        </p:nvSpPr>
        <p:spPr>
          <a:xfrm>
            <a:off x="4325816" y="4738947"/>
            <a:ext cx="1716440" cy="3869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BXSB/B6</a:t>
            </a:r>
            <a:endParaRPr lang="en-US" sz="1400" dirty="0"/>
          </a:p>
        </p:txBody>
      </p:sp>
      <p:sp>
        <p:nvSpPr>
          <p:cNvPr id="15" name="Left Brace 14"/>
          <p:cNvSpPr/>
          <p:nvPr/>
        </p:nvSpPr>
        <p:spPr>
          <a:xfrm>
            <a:off x="2103379" y="4882946"/>
            <a:ext cx="396865" cy="67160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569694" y="5278273"/>
            <a:ext cx="803651" cy="3869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B6 allele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3482483" y="5278545"/>
            <a:ext cx="803651" cy="3869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SB allele</a:t>
            </a:r>
            <a:endParaRPr lang="en-US" sz="1400" dirty="0"/>
          </a:p>
        </p:txBody>
      </p:sp>
      <p:sp>
        <p:nvSpPr>
          <p:cNvPr id="25" name="Rectangle 24"/>
          <p:cNvSpPr/>
          <p:nvPr/>
        </p:nvSpPr>
        <p:spPr>
          <a:xfrm>
            <a:off x="4325816" y="5278273"/>
            <a:ext cx="803651" cy="3869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B6 allele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5238605" y="5278545"/>
            <a:ext cx="803651" cy="3869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SB allele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1392342" y="4990813"/>
            <a:ext cx="681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179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Align to </a:t>
            </a:r>
            <a:r>
              <a:rPr lang="en-US" sz="3200" b="1" dirty="0" smtClean="0">
                <a:latin typeface="Arial"/>
                <a:cs typeface="Arial"/>
              </a:rPr>
              <a:t>the B6/SB hybrid genome</a:t>
            </a:r>
            <a:endParaRPr lang="en-US" sz="3200" b="1" baseline="30000" dirty="0"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87450" y="4961334"/>
            <a:ext cx="7507798" cy="1040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Arial"/>
              <a:buChar char="•"/>
            </a:pPr>
            <a:r>
              <a:rPr lang="en-US" sz="1600" dirty="0">
                <a:latin typeface="Arial"/>
                <a:cs typeface="Arial"/>
              </a:rPr>
              <a:t>Genes have no variation </a:t>
            </a:r>
            <a:r>
              <a:rPr lang="en-US" sz="1600" dirty="0" smtClean="0">
                <a:latin typeface="Arial"/>
                <a:cs typeface="Arial"/>
              </a:rPr>
              <a:t>in SB should </a:t>
            </a:r>
            <a:r>
              <a:rPr lang="en-US" sz="1600" dirty="0" smtClean="0">
                <a:latin typeface="Arial"/>
                <a:cs typeface="Arial"/>
              </a:rPr>
              <a:t>align to the B6 and SB genes similarly </a:t>
            </a:r>
          </a:p>
          <a:p>
            <a:pPr marL="171450" indent="-171450">
              <a:lnSpc>
                <a:spcPct val="130000"/>
              </a:lnSpc>
              <a:buFont typeface="Arial"/>
              <a:buChar char="•"/>
            </a:pPr>
            <a:r>
              <a:rPr lang="en-US" sz="1600" dirty="0" smtClean="0">
                <a:latin typeface="Arial"/>
                <a:cs typeface="Arial"/>
              </a:rPr>
              <a:t>Genes have variations </a:t>
            </a:r>
            <a:r>
              <a:rPr lang="en-US" sz="1600" dirty="0" smtClean="0">
                <a:latin typeface="Arial"/>
                <a:cs typeface="Arial"/>
              </a:rPr>
              <a:t>in SB should </a:t>
            </a:r>
            <a:r>
              <a:rPr lang="en-US" sz="1600" dirty="0" smtClean="0">
                <a:latin typeface="Arial"/>
                <a:cs typeface="Arial"/>
              </a:rPr>
              <a:t>align </a:t>
            </a:r>
            <a:r>
              <a:rPr lang="en-US" sz="1600" dirty="0" smtClean="0">
                <a:latin typeface="Arial"/>
                <a:cs typeface="Arial"/>
              </a:rPr>
              <a:t>preferentially to either B6 or SB </a:t>
            </a:r>
            <a:r>
              <a:rPr lang="en-US" sz="1600" dirty="0" smtClean="0">
                <a:latin typeface="Arial"/>
                <a:cs typeface="Arial"/>
              </a:rPr>
              <a:t>genes than </a:t>
            </a:r>
            <a:r>
              <a:rPr lang="en-US" sz="1600" dirty="0" smtClean="0">
                <a:latin typeface="Arial"/>
                <a:cs typeface="Arial"/>
              </a:rPr>
              <a:t>depending on the allele types of that gene in BXSB</a:t>
            </a:r>
            <a:endParaRPr lang="en-US" sz="1600" dirty="0" smtClean="0"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484765" y="2550086"/>
            <a:ext cx="2082212" cy="2402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Arial Narrow"/>
                <a:cs typeface="Arial Narrow"/>
              </a:rPr>
              <a:t>SB::gene1</a:t>
            </a:r>
            <a:endParaRPr lang="en-US" sz="1200" dirty="0">
              <a:latin typeface="Arial Narrow"/>
              <a:cs typeface="Arial Narrow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94358" y="2550086"/>
            <a:ext cx="2082212" cy="2402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Arial Narrow"/>
                <a:cs typeface="Arial Narrow"/>
              </a:rPr>
              <a:t>B6::gene1</a:t>
            </a:r>
            <a:endParaRPr lang="en-US" sz="1200" dirty="0">
              <a:latin typeface="Arial Narrow"/>
              <a:cs typeface="Arial Narrow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84765" y="2885557"/>
            <a:ext cx="2082212" cy="2402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Arial Narrow"/>
                <a:cs typeface="Arial Narrow"/>
              </a:rPr>
              <a:t>SB::gene1</a:t>
            </a:r>
            <a:endParaRPr lang="en-US" sz="1200" dirty="0">
              <a:latin typeface="Arial Narrow"/>
              <a:cs typeface="Arial Narrow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94358" y="2885557"/>
            <a:ext cx="2082212" cy="2402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Arial Narrow"/>
                <a:cs typeface="Arial Narrow"/>
              </a:rPr>
              <a:t>B6::gene1</a:t>
            </a:r>
            <a:endParaRPr lang="en-US" sz="1200" dirty="0">
              <a:latin typeface="Arial Narrow"/>
              <a:cs typeface="Arial Narrow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484765" y="3223456"/>
            <a:ext cx="2082212" cy="2402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Arial Narrow"/>
                <a:cs typeface="Arial Narrow"/>
              </a:rPr>
              <a:t>SB::gene1</a:t>
            </a:r>
            <a:endParaRPr lang="en-US" sz="1200" dirty="0">
              <a:latin typeface="Arial Narrow"/>
              <a:cs typeface="Arial Narrow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94358" y="3223456"/>
            <a:ext cx="2082212" cy="2402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Arial Narrow"/>
                <a:cs typeface="Arial Narrow"/>
              </a:rPr>
              <a:t>B6::gene1</a:t>
            </a:r>
            <a:endParaRPr lang="en-US" sz="1200" dirty="0">
              <a:latin typeface="Arial Narrow"/>
              <a:cs typeface="Arial Narrow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484765" y="4386646"/>
            <a:ext cx="2082212" cy="2402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Arial Narrow"/>
                <a:cs typeface="Arial Narrow"/>
              </a:rPr>
              <a:t>SB::gene1</a:t>
            </a:r>
            <a:endParaRPr lang="en-US" sz="1200" dirty="0">
              <a:latin typeface="Arial Narrow"/>
              <a:cs typeface="Arial Narrow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94358" y="4386646"/>
            <a:ext cx="2082212" cy="2402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Arial Narrow"/>
                <a:cs typeface="Arial Narrow"/>
              </a:rPr>
              <a:t>B6::gene1</a:t>
            </a:r>
            <a:endParaRPr lang="en-US" sz="1200" dirty="0">
              <a:latin typeface="Arial Narrow"/>
              <a:cs typeface="Arial Narrow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02979" y="3520082"/>
            <a:ext cx="434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….</a:t>
            </a:r>
          </a:p>
          <a:p>
            <a:r>
              <a:rPr lang="en-US" dirty="0" smtClean="0"/>
              <a:t>….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197761" y="3524069"/>
            <a:ext cx="434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….</a:t>
            </a:r>
          </a:p>
          <a:p>
            <a:r>
              <a:rPr lang="en-US" dirty="0" smtClean="0"/>
              <a:t>….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7449" y="1218717"/>
            <a:ext cx="8111351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 smtClean="0">
                <a:latin typeface="Arial"/>
                <a:cs typeface="Arial"/>
              </a:rPr>
              <a:t>Pooled the B6 and SB genes together as a hybrid reference genome, to which we aligned the reads </a:t>
            </a:r>
            <a:r>
              <a:rPr lang="en-US" sz="1600" dirty="0" smtClean="0">
                <a:latin typeface="Arial"/>
                <a:cs typeface="Arial"/>
              </a:rPr>
              <a:t>of </a:t>
            </a:r>
            <a:r>
              <a:rPr lang="en-US" sz="1600" dirty="0" smtClean="0">
                <a:latin typeface="Arial"/>
                <a:cs typeface="Arial"/>
              </a:rPr>
              <a:t>RNA-</a:t>
            </a:r>
            <a:r>
              <a:rPr lang="en-US" sz="1600" dirty="0" err="1" smtClean="0">
                <a:latin typeface="Arial"/>
                <a:cs typeface="Arial"/>
              </a:rPr>
              <a:t>seq</a:t>
            </a:r>
            <a:r>
              <a:rPr lang="en-US" sz="1600" dirty="0" smtClean="0">
                <a:latin typeface="Arial"/>
                <a:cs typeface="Arial"/>
              </a:rPr>
              <a:t>/WES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 smtClean="0">
                <a:latin typeface="Arial"/>
                <a:cs typeface="Arial"/>
              </a:rPr>
              <a:t>Always assign the best match</a:t>
            </a:r>
          </a:p>
        </p:txBody>
      </p:sp>
    </p:spTree>
    <p:extLst>
      <p:ext uri="{BB962C8B-B14F-4D97-AF65-F5344CB8AC3E}">
        <p14:creationId xmlns:p14="http://schemas.microsoft.com/office/powerpoint/2010/main" val="4057752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What we have detected?</a:t>
            </a:r>
            <a:endParaRPr lang="en-US" sz="3200" b="1" baseline="30000" dirty="0"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87450" y="3921049"/>
            <a:ext cx="7805820" cy="72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Arial"/>
              <a:buChar char="•"/>
            </a:pPr>
            <a:r>
              <a:rPr lang="en-US" sz="1600" dirty="0" smtClean="0">
                <a:solidFill>
                  <a:srgbClr val="FF0000"/>
                </a:solidFill>
                <a:latin typeface="Arial"/>
                <a:cs typeface="Arial"/>
              </a:rPr>
              <a:t>SB and B6 genes </a:t>
            </a:r>
            <a:r>
              <a:rPr lang="en-US" sz="1600" dirty="0" smtClean="0">
                <a:latin typeface="Arial"/>
                <a:cs typeface="Arial"/>
              </a:rPr>
              <a:t>preferentially aligned to the SB and B6 </a:t>
            </a:r>
            <a:r>
              <a:rPr lang="en-US" sz="1600" dirty="0" smtClean="0">
                <a:latin typeface="Arial"/>
                <a:cs typeface="Arial"/>
              </a:rPr>
              <a:t>alleles, respectively.</a:t>
            </a:r>
            <a:endParaRPr lang="en-US" sz="1600" dirty="0" smtClean="0">
              <a:latin typeface="Arial"/>
              <a:cs typeface="Arial"/>
            </a:endParaRPr>
          </a:p>
          <a:p>
            <a:pPr marL="171450" indent="-171450">
              <a:lnSpc>
                <a:spcPct val="130000"/>
              </a:lnSpc>
              <a:buFont typeface="Arial"/>
              <a:buChar char="•"/>
            </a:pPr>
            <a:r>
              <a:rPr lang="en-US" sz="1600" dirty="0" smtClean="0">
                <a:solidFill>
                  <a:srgbClr val="FF0000"/>
                </a:solidFill>
                <a:latin typeface="Arial"/>
                <a:cs typeface="Arial"/>
              </a:rPr>
              <a:t>YAA genes </a:t>
            </a:r>
            <a:r>
              <a:rPr lang="en-US" sz="1600" dirty="0" smtClean="0">
                <a:latin typeface="Arial"/>
                <a:cs typeface="Arial"/>
              </a:rPr>
              <a:t>showed differential RNA levels between BXSB and BXSB/B6 strains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893934" y="1919635"/>
            <a:ext cx="1716440" cy="3869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BXSB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4650056" y="1919635"/>
            <a:ext cx="1716440" cy="3869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BXSB/B6</a:t>
            </a:r>
            <a:endParaRPr lang="en-US" sz="1400" dirty="0"/>
          </a:p>
        </p:txBody>
      </p:sp>
      <p:sp>
        <p:nvSpPr>
          <p:cNvPr id="18" name="Left Brace 17"/>
          <p:cNvSpPr/>
          <p:nvPr/>
        </p:nvSpPr>
        <p:spPr>
          <a:xfrm>
            <a:off x="2427619" y="2063634"/>
            <a:ext cx="396865" cy="67160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893934" y="2458961"/>
            <a:ext cx="803651" cy="3869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B6 allele</a:t>
            </a:r>
            <a:endParaRPr lang="en-US" sz="1400" dirty="0"/>
          </a:p>
        </p:txBody>
      </p:sp>
      <p:sp>
        <p:nvSpPr>
          <p:cNvPr id="20" name="Rectangle 19"/>
          <p:cNvSpPr/>
          <p:nvPr/>
        </p:nvSpPr>
        <p:spPr>
          <a:xfrm>
            <a:off x="3806723" y="2459233"/>
            <a:ext cx="803651" cy="3869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SB allele</a:t>
            </a:r>
            <a:endParaRPr lang="en-US" sz="1400" dirty="0"/>
          </a:p>
        </p:txBody>
      </p:sp>
      <p:sp>
        <p:nvSpPr>
          <p:cNvPr id="21" name="Rectangle 20"/>
          <p:cNvSpPr/>
          <p:nvPr/>
        </p:nvSpPr>
        <p:spPr>
          <a:xfrm>
            <a:off x="4650056" y="2458961"/>
            <a:ext cx="803651" cy="3869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B6 allele</a:t>
            </a:r>
            <a:endParaRPr lang="en-US" sz="1400" dirty="0"/>
          </a:p>
        </p:txBody>
      </p:sp>
      <p:sp>
        <p:nvSpPr>
          <p:cNvPr id="22" name="Rectangle 21"/>
          <p:cNvSpPr/>
          <p:nvPr/>
        </p:nvSpPr>
        <p:spPr>
          <a:xfrm>
            <a:off x="5562845" y="2459233"/>
            <a:ext cx="803651" cy="3869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SB allele</a:t>
            </a:r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1716582" y="2171501"/>
            <a:ext cx="681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3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What are the functional consequences?</a:t>
            </a:r>
            <a:endParaRPr lang="en-US" sz="3200" b="1" baseline="30000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449" y="1218717"/>
            <a:ext cx="8111351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 smtClean="0">
                <a:latin typeface="Arial"/>
                <a:cs typeface="Arial"/>
              </a:rPr>
              <a:t>SB and B6 genes produce different proteins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 smtClean="0">
                <a:latin typeface="Arial"/>
                <a:cs typeface="Arial"/>
              </a:rPr>
              <a:t>YAA genes led to different protein amounts</a:t>
            </a:r>
            <a:endParaRPr lang="en-US" sz="1600" dirty="0" smtClean="0">
              <a:latin typeface="Arial"/>
              <a:cs typeface="Arial"/>
            </a:endParaRPr>
          </a:p>
        </p:txBody>
      </p:sp>
      <p:pic>
        <p:nvPicPr>
          <p:cNvPr id="6" name="Picture 5" descr="exampl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400" y="2350630"/>
            <a:ext cx="2743200" cy="3657600"/>
          </a:xfrm>
          <a:prstGeom prst="rect">
            <a:avLst/>
          </a:prstGeom>
        </p:spPr>
      </p:pic>
      <p:pic>
        <p:nvPicPr>
          <p:cNvPr id="7" name="Picture 6" descr="exampl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579" y="2350630"/>
            <a:ext cx="2743200" cy="3657600"/>
          </a:xfrm>
          <a:prstGeom prst="rect">
            <a:avLst/>
          </a:prstGeom>
        </p:spPr>
      </p:pic>
      <p:pic>
        <p:nvPicPr>
          <p:cNvPr id="15" name="Picture 14" descr="exampl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00" y="2350630"/>
            <a:ext cx="2743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887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Define the SB genes</a:t>
            </a:r>
            <a:endParaRPr lang="en-US" sz="3200" b="1" baseline="30000" dirty="0">
              <a:latin typeface="Arial"/>
              <a:cs typeface="Arial"/>
            </a:endParaRPr>
          </a:p>
        </p:txBody>
      </p:sp>
      <p:pic>
        <p:nvPicPr>
          <p:cNvPr id="2" name="Picture 1" descr="ge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918" y="648242"/>
            <a:ext cx="5328108" cy="3552072"/>
          </a:xfrm>
          <a:prstGeom prst="rect">
            <a:avLst/>
          </a:prstGeom>
        </p:spPr>
      </p:pic>
      <p:pic>
        <p:nvPicPr>
          <p:cNvPr id="7" name="Picture 6" descr="Screen Shot 2016-03-21 at 4.37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914" y="4298782"/>
            <a:ext cx="4208711" cy="140290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62120" y="4233786"/>
            <a:ext cx="8691416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52186" y="5782756"/>
            <a:ext cx="8601350" cy="72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Arial"/>
              <a:buChar char="•"/>
            </a:pPr>
            <a:r>
              <a:rPr lang="en-US" sz="1600" i="1" dirty="0" smtClean="0">
                <a:latin typeface="Arial"/>
                <a:cs typeface="Arial"/>
              </a:rPr>
              <a:t>“</a:t>
            </a:r>
            <a:r>
              <a:rPr lang="en-US" sz="1600" i="1" dirty="0" err="1" smtClean="0">
                <a:latin typeface="Arial"/>
                <a:cs typeface="Arial"/>
              </a:rPr>
              <a:t>d</a:t>
            </a:r>
            <a:r>
              <a:rPr lang="en-US" sz="1600" i="1" dirty="0" err="1" smtClean="0">
                <a:latin typeface="Arial"/>
                <a:cs typeface="Arial"/>
              </a:rPr>
              <a:t>m</a:t>
            </a:r>
            <a:r>
              <a:rPr lang="en-US" sz="1600" i="1" dirty="0" smtClean="0">
                <a:latin typeface="Arial"/>
                <a:cs typeface="Arial"/>
              </a:rPr>
              <a:t>”</a:t>
            </a:r>
            <a:r>
              <a:rPr lang="en-US" sz="1600" dirty="0" smtClean="0">
                <a:latin typeface="Arial"/>
                <a:cs typeface="Arial"/>
              </a:rPr>
              <a:t> tells proportion of strain-specific alignments; </a:t>
            </a:r>
            <a:r>
              <a:rPr lang="en-US" sz="1600" i="1" dirty="0" err="1" smtClean="0">
                <a:latin typeface="Arial"/>
                <a:cs typeface="Arial"/>
              </a:rPr>
              <a:t>dm</a:t>
            </a:r>
            <a:r>
              <a:rPr lang="en-US" sz="1600" dirty="0" smtClean="0">
                <a:latin typeface="Arial"/>
                <a:cs typeface="Arial"/>
              </a:rPr>
              <a:t> = 0.9 means 95% of read for the given genes were aligned strain-specifically</a:t>
            </a:r>
            <a:endParaRPr lang="en-US" sz="1600" dirty="0" smtClean="0">
              <a:latin typeface="Arial"/>
              <a:cs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273" y="4471375"/>
            <a:ext cx="3225484" cy="123031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612189" y="4114991"/>
            <a:ext cx="1134837" cy="2375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Method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41607" y="4107270"/>
            <a:ext cx="1134837" cy="2375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Results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1245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23729</TotalTime>
  <Words>1619</Words>
  <Application>Microsoft Macintosh PowerPoint</Application>
  <PresentationFormat>On-screen Show (4:3)</PresentationFormat>
  <Paragraphs>224</Paragraphs>
  <Slides>44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Genetic mechanisms of YAA-mediating SLE acceleration</vt:lpstr>
      <vt:lpstr>Manuscript Plan</vt:lpstr>
      <vt:lpstr>? and progress</vt:lpstr>
      <vt:lpstr>Systemic lupus erythematosus (SLE)</vt:lpstr>
      <vt:lpstr>Genetic factors of Lupus</vt:lpstr>
      <vt:lpstr>Align to the B6/SB hybrid genome</vt:lpstr>
      <vt:lpstr>What we have detected?</vt:lpstr>
      <vt:lpstr>What are the functional consequences?</vt:lpstr>
      <vt:lpstr>Define the SB genes</vt:lpstr>
      <vt:lpstr>SB genes and B6 genes</vt:lpstr>
      <vt:lpstr>YAA genes</vt:lpstr>
      <vt:lpstr>Which gene group matters?</vt:lpstr>
      <vt:lpstr>The potential master regulators</vt:lpstr>
      <vt:lpstr>WES of BXSB</vt:lpstr>
      <vt:lpstr>WES of BXSB</vt:lpstr>
      <vt:lpstr>PowerPoint Presentation</vt:lpstr>
      <vt:lpstr>Yaa context: 10 Mbp telomeric end of X chromosome</vt:lpstr>
      <vt:lpstr>Yaa context: 10 Mbp telomeric end of Y chromosome</vt:lpstr>
      <vt:lpstr>Genomic differences of B6 and BXSB</vt:lpstr>
      <vt:lpstr>Predict variant’s effect</vt:lpstr>
      <vt:lpstr>Which gene has variation? How many?</vt:lpstr>
      <vt:lpstr>RNA sequencing on BXSB and BXSBB6Y</vt:lpstr>
      <vt:lpstr>Gene expression levels by aligning to either transcriptome</vt:lpstr>
      <vt:lpstr>Genes that aligned differently to the B6 and BXSB genomes</vt:lpstr>
      <vt:lpstr>Two sources of BXSB variants: Sanger and JAX/wes</vt:lpstr>
      <vt:lpstr>Outlier genes</vt:lpstr>
      <vt:lpstr>Outlier genes</vt:lpstr>
      <vt:lpstr>Transcriptional processes in BXSB and BXSB.B6Y splenic cells are very different</vt:lpstr>
      <vt:lpstr>Differential genes are also immunological genes</vt:lpstr>
      <vt:lpstr>Materials and Methods</vt:lpstr>
      <vt:lpstr>Transcriptional differences between B6 and B6.YAA</vt:lpstr>
      <vt:lpstr>Differential genes are metabolic</vt:lpstr>
      <vt:lpstr>Interaction between YAA and genomic backgrounds</vt:lpstr>
      <vt:lpstr>Strong BXSB-specific signal </vt:lpstr>
      <vt:lpstr>BXSB-specific genes are immunological</vt:lpstr>
      <vt:lpstr>B6-specific genes are metabolic</vt:lpstr>
      <vt:lpstr>ImmGen modules</vt:lpstr>
      <vt:lpstr>BXSB-specific genes in Immgen modules</vt:lpstr>
      <vt:lpstr>Module 25 is interesting</vt:lpstr>
      <vt:lpstr>Discussion</vt:lpstr>
      <vt:lpstr>KEGG: SLE</vt:lpstr>
      <vt:lpstr>Facts, questions, and approaches</vt:lpstr>
      <vt:lpstr>BXSB is the only SLE-causing</vt:lpstr>
      <vt:lpstr>IL21 signaling?</vt:lpstr>
    </vt:vector>
  </TitlesOfParts>
  <Company>The Jackson Laboratory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Xulong Wang</dc:creator>
  <cp:lastModifiedBy>Xulong Wang</cp:lastModifiedBy>
  <cp:revision>767</cp:revision>
  <cp:lastPrinted>2015-09-22T15:09:34Z</cp:lastPrinted>
  <dcterms:created xsi:type="dcterms:W3CDTF">2014-03-11T03:13:27Z</dcterms:created>
  <dcterms:modified xsi:type="dcterms:W3CDTF">2016-03-22T00:20:29Z</dcterms:modified>
</cp:coreProperties>
</file>